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683" r:id="rId2"/>
    <p:sldId id="1028" r:id="rId3"/>
    <p:sldId id="1060" r:id="rId4"/>
    <p:sldId id="941" r:id="rId5"/>
    <p:sldId id="1064" r:id="rId6"/>
    <p:sldId id="1065" r:id="rId7"/>
    <p:sldId id="1051" r:id="rId8"/>
    <p:sldId id="1070" r:id="rId9"/>
    <p:sldId id="1105" r:id="rId10"/>
    <p:sldId id="1104" r:id="rId11"/>
    <p:sldId id="1073" r:id="rId12"/>
    <p:sldId id="943" r:id="rId13"/>
    <p:sldId id="1015" r:id="rId14"/>
    <p:sldId id="827" r:id="rId15"/>
    <p:sldId id="826" r:id="rId16"/>
    <p:sldId id="1067" r:id="rId17"/>
    <p:sldId id="839" r:id="rId18"/>
    <p:sldId id="1016" r:id="rId19"/>
    <p:sldId id="1102" r:id="rId20"/>
    <p:sldId id="984" r:id="rId21"/>
    <p:sldId id="1074" r:id="rId22"/>
    <p:sldId id="1032" r:id="rId23"/>
    <p:sldId id="1079" r:id="rId24"/>
    <p:sldId id="1078" r:id="rId25"/>
    <p:sldId id="1077" r:id="rId26"/>
    <p:sldId id="1076" r:id="rId27"/>
    <p:sldId id="990" r:id="rId28"/>
    <p:sldId id="988" r:id="rId29"/>
    <p:sldId id="991" r:id="rId30"/>
    <p:sldId id="1103" r:id="rId31"/>
    <p:sldId id="861" r:id="rId32"/>
    <p:sldId id="1084" r:id="rId33"/>
    <p:sldId id="1056" r:id="rId34"/>
    <p:sldId id="1018" r:id="rId35"/>
    <p:sldId id="1082" r:id="rId36"/>
    <p:sldId id="831" r:id="rId37"/>
    <p:sldId id="958" r:id="rId38"/>
    <p:sldId id="1031" r:id="rId39"/>
    <p:sldId id="845" r:id="rId40"/>
    <p:sldId id="1055" r:id="rId41"/>
    <p:sldId id="1101" r:id="rId42"/>
    <p:sldId id="1014" r:id="rId43"/>
    <p:sldId id="945" r:id="rId44"/>
    <p:sldId id="1044" r:id="rId45"/>
    <p:sldId id="1081" r:id="rId46"/>
    <p:sldId id="1054" r:id="rId47"/>
    <p:sldId id="1053" r:id="rId48"/>
    <p:sldId id="1040" r:id="rId49"/>
    <p:sldId id="1041" r:id="rId50"/>
    <p:sldId id="1042" r:id="rId51"/>
    <p:sldId id="1043" r:id="rId52"/>
    <p:sldId id="1038" r:id="rId53"/>
  </p:sldIdLst>
  <p:sldSz cx="9144000" cy="6480175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4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FF0000"/>
    <a:srgbClr val="0000CC"/>
    <a:srgbClr val="0066FF"/>
    <a:srgbClr val="00CC66"/>
    <a:srgbClr val="FF8D14"/>
    <a:srgbClr val="C30000"/>
    <a:srgbClr val="FFC820"/>
    <a:srgbClr val="6F5028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 autoAdjust="0"/>
    <p:restoredTop sz="91345" autoAdjust="0"/>
  </p:normalViewPr>
  <p:slideViewPr>
    <p:cSldViewPr>
      <p:cViewPr varScale="1">
        <p:scale>
          <a:sx n="81" d="100"/>
          <a:sy n="81" d="100"/>
        </p:scale>
        <p:origin x="1704" y="62"/>
      </p:cViewPr>
      <p:guideLst>
        <p:guide orient="horz" pos="20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3113" y="744538"/>
            <a:ext cx="52514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27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94D2EBD-A2DE-4248-9E23-7B2AF9E915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941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A852199-217D-5447-AFC7-F6F861E75D8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5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9408E26-A97E-6344-A82C-FAC5030A9260}" type="slidenum">
              <a:rPr lang="en-US" sz="1200">
                <a:cs typeface="Times New Roman" charset="0"/>
              </a:rPr>
              <a:pPr eaLnBrk="1" hangingPunct="1"/>
              <a:t>12</a:t>
            </a:fld>
            <a:endParaRPr lang="en-US" sz="1200">
              <a:cs typeface="Times New Roman" charset="0"/>
            </a:endParaRPr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73113" y="754063"/>
            <a:ext cx="5251450" cy="3722687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4875"/>
            <a:ext cx="5437187" cy="4465638"/>
          </a:xfrm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89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DFE225-FFD6-914C-8E56-DC6001B15C14}" type="slidenum">
              <a:rPr lang="en-US"/>
              <a:pPr/>
              <a:t>18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590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DFE225-FFD6-914C-8E56-DC6001B15C14}" type="slidenum">
              <a:rPr lang="en-US"/>
              <a:pPr/>
              <a:t>36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27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DFE225-FFD6-914C-8E56-DC6001B15C14}" type="slidenum">
              <a:rPr lang="en-US"/>
              <a:pPr/>
              <a:t>37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34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3340FA8-9EC4-2245-AD45-A1509BECBDC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2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3340FA8-9EC4-2245-AD45-A1509BECBDC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2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13056"/>
            <a:ext cx="7772400" cy="13890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72099"/>
            <a:ext cx="6400800" cy="165604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BD5D24-96E4-CD4D-A8BC-FBC5728D68F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983012-6406-E44B-8D77-FF53F309E9B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76015"/>
            <a:ext cx="1943100" cy="51841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76015"/>
            <a:ext cx="5676900" cy="51841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38E05C-8278-DE49-B703-7CE0AC101C5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76016"/>
            <a:ext cx="7772400" cy="108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72051"/>
            <a:ext cx="3810000" cy="388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2051"/>
            <a:ext cx="3810000" cy="388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0FF71E-8F4B-5C4E-9588-C13A46C6627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76016"/>
            <a:ext cx="7772400" cy="108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72051"/>
            <a:ext cx="3810000" cy="388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72051"/>
            <a:ext cx="3810000" cy="187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8106"/>
            <a:ext cx="3810000" cy="187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BA5106-76AE-644F-8660-51305BDADE8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576016"/>
            <a:ext cx="7772400" cy="108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872051"/>
            <a:ext cx="3810000" cy="187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72051"/>
            <a:ext cx="3810000" cy="187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888106"/>
            <a:ext cx="3810000" cy="187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8106"/>
            <a:ext cx="3810000" cy="187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1ECEE5-3883-E842-B230-8F01FD5774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76016"/>
            <a:ext cx="7772400" cy="108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72051"/>
            <a:ext cx="3810000" cy="388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72051"/>
            <a:ext cx="3810000" cy="187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8106"/>
            <a:ext cx="3810000" cy="187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6ADF45-271C-6A44-A143-32465A9CCEC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76016"/>
            <a:ext cx="7772400" cy="108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872051"/>
            <a:ext cx="7772400" cy="388810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9062DF-9041-F64A-9FB5-B53CDA0E9EC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FC954E-B1B3-FD42-978B-A69B18478C6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64114"/>
            <a:ext cx="7772400" cy="12870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46575"/>
            <a:ext cx="7772400" cy="1417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5E60F0-9CAF-B240-8161-C8862518120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72051"/>
            <a:ext cx="3810000" cy="38881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2051"/>
            <a:ext cx="3810000" cy="38881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9A4D9E-87ED-9B4F-80FF-4CBA4C2B9CB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508"/>
            <a:ext cx="8229600" cy="108002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50540"/>
            <a:ext cx="4040188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5055"/>
            <a:ext cx="4040188" cy="37336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450540"/>
            <a:ext cx="4041775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5055"/>
            <a:ext cx="4041775" cy="37336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AA8FF-442B-3E41-8B76-16472673736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D11AA5-40A5-CA40-82BD-873F44982D1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95CB6D-5E8C-1C44-912F-B1B47D8D6E5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58007"/>
            <a:ext cx="3008313" cy="109802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58008"/>
            <a:ext cx="5111750" cy="5530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356038"/>
            <a:ext cx="3008313" cy="44326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5A2E29-80C9-3B4D-AD11-D50A0A168C8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36124"/>
            <a:ext cx="5486400" cy="5355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79016"/>
            <a:ext cx="5486400" cy="38881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71638"/>
            <a:ext cx="5486400" cy="76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F2F56C-A078-A64E-B205-338BC8B9BF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76263"/>
            <a:ext cx="77724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71663"/>
            <a:ext cx="7772400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903913"/>
            <a:ext cx="1905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903913"/>
            <a:ext cx="28956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903913"/>
            <a:ext cx="1905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08A8E73-A3D8-C74B-9AFF-A5E901FF5666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Times New Roman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Times New Roman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Times New Roman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Times New Roman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Times New Roman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Times New Roman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10" Type="http://schemas.openxmlformats.org/officeDocument/2006/relationships/image" Target="../media/image6.jpeg"/><Relationship Id="rId4" Type="http://schemas.openxmlformats.org/officeDocument/2006/relationships/oleObject" Target="!OLE_LINK1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8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emf"/><Relationship Id="rId5" Type="http://schemas.openxmlformats.org/officeDocument/2006/relationships/image" Target="../media/image24.emf"/><Relationship Id="rId15" Type="http://schemas.openxmlformats.org/officeDocument/2006/relationships/image" Target="../media/image18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emf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4.png"/><Relationship Id="rId4" Type="http://schemas.openxmlformats.org/officeDocument/2006/relationships/image" Target="../media/image31.emf"/><Relationship Id="rId9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4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emf"/><Relationship Id="rId11" Type="http://schemas.openxmlformats.org/officeDocument/2006/relationships/image" Target="../media/image45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5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2.png"/><Relationship Id="rId10" Type="http://schemas.openxmlformats.org/officeDocument/2006/relationships/image" Target="../media/image53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.jpe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png"/><Relationship Id="rId11" Type="http://schemas.openxmlformats.org/officeDocument/2006/relationships/image" Target="../media/image6.jpeg"/><Relationship Id="rId5" Type="http://schemas.openxmlformats.org/officeDocument/2006/relationships/oleObject" Target="!OLE_LINK1" TargetMode="External"/><Relationship Id="rId10" Type="http://schemas.openxmlformats.org/officeDocument/2006/relationships/image" Target="../media/image5.jpeg"/><Relationship Id="rId4" Type="http://schemas.openxmlformats.org/officeDocument/2006/relationships/image" Target="../media/image71.png"/><Relationship Id="rId9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png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eg"/><Relationship Id="rId11" Type="http://schemas.openxmlformats.org/officeDocument/2006/relationships/image" Target="../media/image72.png"/><Relationship Id="rId5" Type="http://schemas.openxmlformats.org/officeDocument/2006/relationships/image" Target="../media/image1.png"/><Relationship Id="rId10" Type="http://schemas.openxmlformats.org/officeDocument/2006/relationships/image" Target="../media/image6.jpeg"/><Relationship Id="rId4" Type="http://schemas.openxmlformats.org/officeDocument/2006/relationships/oleObject" Target="!OLE_LINK1" TargetMode="External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04800" y="81634"/>
            <a:ext cx="9753600" cy="1177253"/>
          </a:xfrm>
        </p:spPr>
        <p:txBody>
          <a:bodyPr/>
          <a:lstStyle/>
          <a:p>
            <a:r>
              <a:rPr lang="en-GB" sz="2800" b="1" u="sng" dirty="0"/>
              <a:t>Fragment orbital-based surface hopping (FOB-SH): </a:t>
            </a:r>
            <a:br>
              <a:rPr lang="en-GB" sz="2800" b="1" u="sng" dirty="0"/>
            </a:br>
            <a:r>
              <a:rPr lang="en-GB" sz="2800" b="1" u="sng" dirty="0"/>
              <a:t>Method, Implementation, Application</a:t>
            </a:r>
            <a:endParaRPr lang="en-GB" sz="2800" b="1" u="sng" dirty="0">
              <a:latin typeface="Times New Roman"/>
              <a:cs typeface="Times New Roman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2686016"/>
            <a:ext cx="8458200" cy="1604491"/>
          </a:xfrm>
        </p:spPr>
        <p:txBody>
          <a:bodyPr/>
          <a:lstStyle/>
          <a:p>
            <a:pPr eaLnBrk="1" hangingPunct="1"/>
            <a:endParaRPr lang="en-GB" dirty="0">
              <a:latin typeface="Times New Roman" charset="0"/>
            </a:endParaRPr>
          </a:p>
          <a:p>
            <a:pPr eaLnBrk="1" hangingPunct="1"/>
            <a:r>
              <a:rPr lang="en-GB" sz="2000" dirty="0"/>
              <a:t>Vista Seminar Series</a:t>
            </a:r>
            <a:endParaRPr lang="en-GB" sz="2000" dirty="0">
              <a:latin typeface="Times New Roman" charset="0"/>
            </a:endParaRPr>
          </a:p>
          <a:p>
            <a:pPr eaLnBrk="1" hangingPunct="1"/>
            <a:r>
              <a:rPr lang="en-GB" sz="2000" dirty="0">
                <a:latin typeface="Times New Roman" charset="0"/>
              </a:rPr>
              <a:t>22.10.2020</a:t>
            </a:r>
          </a:p>
          <a:p>
            <a:pPr eaLnBrk="1" hangingPunct="1"/>
            <a:endParaRPr lang="en-GB" sz="2400" dirty="0">
              <a:latin typeface="Times New Roman" charset="0"/>
            </a:endParaRPr>
          </a:p>
          <a:p>
            <a:pPr eaLnBrk="1" hangingPunct="1"/>
            <a:endParaRPr lang="en-GB" dirty="0">
              <a:latin typeface="Times New Roman" charset="0"/>
            </a:endParaRPr>
          </a:p>
          <a:p>
            <a:pPr eaLnBrk="1" hangingPunct="1"/>
            <a:endParaRPr lang="en-GB" dirty="0">
              <a:latin typeface="Times New Roman" charset="0"/>
            </a:endParaRP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1905000" y="1552065"/>
            <a:ext cx="53340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000" dirty="0"/>
              <a:t>Jochen Blumberger</a:t>
            </a:r>
          </a:p>
          <a:p>
            <a:pPr algn="ctr" eaLnBrk="1" hangingPunct="1"/>
            <a:endParaRPr lang="en-GB" sz="2000" dirty="0"/>
          </a:p>
          <a:p>
            <a:pPr algn="ctr" eaLnBrk="1" hangingPunct="1"/>
            <a:r>
              <a:rPr lang="en-GB" sz="2000" dirty="0"/>
              <a:t>University College London</a:t>
            </a:r>
          </a:p>
          <a:p>
            <a:pPr algn="ctr" eaLnBrk="1" hangingPunct="1"/>
            <a:r>
              <a:rPr lang="en-GB" sz="2000" dirty="0"/>
              <a:t>Department of Physics and Astronomy</a:t>
            </a:r>
          </a:p>
          <a:p>
            <a:pPr algn="ctr" eaLnBrk="1" hangingPunct="1"/>
            <a:endParaRPr lang="en-GB" sz="2400" dirty="0"/>
          </a:p>
        </p:txBody>
      </p:sp>
      <p:graphicFrame>
        <p:nvGraphicFramePr>
          <p:cNvPr id="194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90041"/>
              </p:ext>
            </p:extLst>
          </p:nvPr>
        </p:nvGraphicFramePr>
        <p:xfrm>
          <a:off x="7239000" y="5670736"/>
          <a:ext cx="1752600" cy="517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" name="Document" r:id="rId4" imgW="8279365" imgH="2438095" progId="Word.Document.12">
                  <p:link updateAutomatic="1"/>
                </p:oleObj>
              </mc:Choice>
              <mc:Fallback>
                <p:oleObj name="Document" r:id="rId4" imgW="8279365" imgH="2438095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670736"/>
                        <a:ext cx="1752600" cy="5171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1" name="Picture 3" descr="TUM_IAS_MS_farbig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96" y="5200823"/>
            <a:ext cx="15829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2" descr="erc_logo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2" y="4591223"/>
            <a:ext cx="157747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 descr="logo_ce-en-rvb-hr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48" y="4535487"/>
            <a:ext cx="1719680" cy="11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EPSRC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50760"/>
            <a:ext cx="1851692" cy="95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pnnl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35487"/>
            <a:ext cx="1689894" cy="7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10180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1"/>
          <p:cNvSpPr txBox="1">
            <a:spLocks noChangeArrowheads="1"/>
          </p:cNvSpPr>
          <p:nvPr/>
        </p:nvSpPr>
        <p:spPr bwMode="auto">
          <a:xfrm>
            <a:off x="271193" y="66106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u="sng" dirty="0">
                <a:solidFill>
                  <a:srgbClr val="000000"/>
                </a:solidFill>
              </a:rPr>
              <a:t>Charge transport in molecular materials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F031A-9B32-744D-A305-C283AF0A5C78}"/>
              </a:ext>
            </a:extLst>
          </p:cNvPr>
          <p:cNvSpPr txBox="1"/>
          <p:nvPr/>
        </p:nvSpPr>
        <p:spPr>
          <a:xfrm>
            <a:off x="4038600" y="885351"/>
            <a:ext cx="2334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Valence Band (VB)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A4D5CD-6AC5-7B43-9FA0-92E1A05CF376}"/>
              </a:ext>
            </a:extLst>
          </p:cNvPr>
          <p:cNvCxnSpPr/>
          <p:nvPr/>
        </p:nvCxnSpPr>
        <p:spPr bwMode="auto">
          <a:xfrm>
            <a:off x="3168783" y="3860829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DE34A-4F8D-7046-9550-7F2FCD1BD7E0}"/>
              </a:ext>
            </a:extLst>
          </p:cNvPr>
          <p:cNvCxnSpPr/>
          <p:nvPr/>
        </p:nvCxnSpPr>
        <p:spPr bwMode="auto">
          <a:xfrm>
            <a:off x="3168783" y="40436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913178-3241-5544-932E-E36CBBEC557B}"/>
              </a:ext>
            </a:extLst>
          </p:cNvPr>
          <p:cNvCxnSpPr/>
          <p:nvPr/>
        </p:nvCxnSpPr>
        <p:spPr bwMode="auto">
          <a:xfrm flipV="1">
            <a:off x="3321183" y="38912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35FB66-848E-6040-BA70-D1F3670D96CC}"/>
              </a:ext>
            </a:extLst>
          </p:cNvPr>
          <p:cNvCxnSpPr/>
          <p:nvPr/>
        </p:nvCxnSpPr>
        <p:spPr bwMode="auto">
          <a:xfrm>
            <a:off x="3473583" y="38912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A943B6-842A-6941-91D8-C0B7FFDA8EED}"/>
              </a:ext>
            </a:extLst>
          </p:cNvPr>
          <p:cNvCxnSpPr/>
          <p:nvPr/>
        </p:nvCxnSpPr>
        <p:spPr bwMode="auto">
          <a:xfrm>
            <a:off x="3168783" y="42722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1D6AA3-1425-F342-8280-66A601CE3A16}"/>
              </a:ext>
            </a:extLst>
          </p:cNvPr>
          <p:cNvCxnSpPr/>
          <p:nvPr/>
        </p:nvCxnSpPr>
        <p:spPr bwMode="auto">
          <a:xfrm flipV="1">
            <a:off x="3321183" y="41198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53B42-E103-7447-A1C5-41AD6948198E}"/>
              </a:ext>
            </a:extLst>
          </p:cNvPr>
          <p:cNvCxnSpPr/>
          <p:nvPr/>
        </p:nvCxnSpPr>
        <p:spPr bwMode="auto">
          <a:xfrm>
            <a:off x="3473583" y="41198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A8ACC4-EEED-B14F-B413-859DDCBEE7B5}"/>
              </a:ext>
            </a:extLst>
          </p:cNvPr>
          <p:cNvCxnSpPr/>
          <p:nvPr/>
        </p:nvCxnSpPr>
        <p:spPr bwMode="auto">
          <a:xfrm>
            <a:off x="3168783" y="45008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C0DF9F-B758-8D4A-A096-0A893C090135}"/>
              </a:ext>
            </a:extLst>
          </p:cNvPr>
          <p:cNvCxnSpPr/>
          <p:nvPr/>
        </p:nvCxnSpPr>
        <p:spPr bwMode="auto">
          <a:xfrm flipV="1">
            <a:off x="3321183" y="43484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702F51-F051-B845-BD18-8729F1EB8054}"/>
              </a:ext>
            </a:extLst>
          </p:cNvPr>
          <p:cNvCxnSpPr/>
          <p:nvPr/>
        </p:nvCxnSpPr>
        <p:spPr bwMode="auto">
          <a:xfrm>
            <a:off x="3473583" y="43484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03E8BB-4782-E640-A858-1884D5B485D2}"/>
              </a:ext>
            </a:extLst>
          </p:cNvPr>
          <p:cNvCxnSpPr/>
          <p:nvPr/>
        </p:nvCxnSpPr>
        <p:spPr bwMode="auto">
          <a:xfrm>
            <a:off x="3168783" y="47294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B718A-9081-A64D-8C66-A5B5BE114E89}"/>
              </a:ext>
            </a:extLst>
          </p:cNvPr>
          <p:cNvCxnSpPr/>
          <p:nvPr/>
        </p:nvCxnSpPr>
        <p:spPr bwMode="auto">
          <a:xfrm flipV="1">
            <a:off x="3321183" y="45770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F5801F-D795-BB4C-BBE4-AFB555BC8E0B}"/>
              </a:ext>
            </a:extLst>
          </p:cNvPr>
          <p:cNvCxnSpPr/>
          <p:nvPr/>
        </p:nvCxnSpPr>
        <p:spPr bwMode="auto">
          <a:xfrm>
            <a:off x="3473583" y="45770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DB5F63-CC1E-5848-81EA-8C306665BD1B}"/>
              </a:ext>
            </a:extLst>
          </p:cNvPr>
          <p:cNvCxnSpPr/>
          <p:nvPr/>
        </p:nvCxnSpPr>
        <p:spPr bwMode="auto">
          <a:xfrm>
            <a:off x="3168783" y="49580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6820B8-2947-204B-B5BE-9B13A24134EE}"/>
              </a:ext>
            </a:extLst>
          </p:cNvPr>
          <p:cNvCxnSpPr/>
          <p:nvPr/>
        </p:nvCxnSpPr>
        <p:spPr bwMode="auto">
          <a:xfrm flipV="1">
            <a:off x="3321183" y="48056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A1545-6826-0D41-9A05-D88CD4759343}"/>
              </a:ext>
            </a:extLst>
          </p:cNvPr>
          <p:cNvCxnSpPr/>
          <p:nvPr/>
        </p:nvCxnSpPr>
        <p:spPr bwMode="auto">
          <a:xfrm>
            <a:off x="3473583" y="48056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649BAA-56D4-F645-A2E7-0473B778ACAB}"/>
              </a:ext>
            </a:extLst>
          </p:cNvPr>
          <p:cNvCxnSpPr/>
          <p:nvPr/>
        </p:nvCxnSpPr>
        <p:spPr bwMode="auto">
          <a:xfrm flipV="1">
            <a:off x="3321183" y="36626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A0C9A7E5-1BD3-2C40-8459-C83A0ACAF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33" y="1449792"/>
            <a:ext cx="2274967" cy="21743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DD9718E-A51B-F14A-84E7-068CD6A51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46" y="4746024"/>
            <a:ext cx="1447800" cy="131330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8666B8E-C317-704F-B143-7131FFD31066}"/>
              </a:ext>
            </a:extLst>
          </p:cNvPr>
          <p:cNvSpPr txBox="1"/>
          <p:nvPr/>
        </p:nvSpPr>
        <p:spPr>
          <a:xfrm>
            <a:off x="533349" y="877887"/>
            <a:ext cx="238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DFT band structure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95594D7-2036-4D43-ACC6-0F9AF73D1698}"/>
              </a:ext>
            </a:extLst>
          </p:cNvPr>
          <p:cNvCxnSpPr/>
          <p:nvPr/>
        </p:nvCxnSpPr>
        <p:spPr bwMode="auto">
          <a:xfrm>
            <a:off x="3473583" y="36626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320B0F-E292-B94D-A7E8-0660E0D2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7" y="3067094"/>
            <a:ext cx="2655564" cy="262129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1E79DB-0F14-3648-BB6A-308515A556BC}"/>
              </a:ext>
            </a:extLst>
          </p:cNvPr>
          <p:cNvCxnSpPr>
            <a:cxnSpLocks/>
          </p:cNvCxnSpPr>
          <p:nvPr/>
        </p:nvCxnSpPr>
        <p:spPr bwMode="auto">
          <a:xfrm flipV="1">
            <a:off x="2742707" y="3589366"/>
            <a:ext cx="387464" cy="8872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58C2EA-F0B6-9647-B203-6A27DA90E513}"/>
              </a:ext>
            </a:extLst>
          </p:cNvPr>
          <p:cNvCxnSpPr>
            <a:cxnSpLocks/>
          </p:cNvCxnSpPr>
          <p:nvPr/>
        </p:nvCxnSpPr>
        <p:spPr bwMode="auto">
          <a:xfrm>
            <a:off x="2792991" y="4628987"/>
            <a:ext cx="360104" cy="6913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EEAEB3D-944D-B14A-BC88-DC203B314202}"/>
              </a:ext>
            </a:extLst>
          </p:cNvPr>
          <p:cNvSpPr txBox="1"/>
          <p:nvPr/>
        </p:nvSpPr>
        <p:spPr>
          <a:xfrm>
            <a:off x="3821282" y="3831160"/>
            <a:ext cx="2887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VB ≃ linear combinations</a:t>
            </a:r>
          </a:p>
          <a:p>
            <a:pPr algn="ctr"/>
            <a:r>
              <a:rPr lang="en-US" sz="2000" dirty="0"/>
              <a:t>      of HOMOs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A894CF-8E96-3041-B714-3E6493348B65}"/>
              </a:ext>
            </a:extLst>
          </p:cNvPr>
          <p:cNvCxnSpPr/>
          <p:nvPr/>
        </p:nvCxnSpPr>
        <p:spPr bwMode="auto">
          <a:xfrm flipV="1">
            <a:off x="3633211" y="3291992"/>
            <a:ext cx="258987" cy="4431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0BA4081-2591-2841-8AE9-CB2119A3096C}"/>
              </a:ext>
            </a:extLst>
          </p:cNvPr>
          <p:cNvSpPr/>
          <p:nvPr/>
        </p:nvSpPr>
        <p:spPr bwMode="auto">
          <a:xfrm>
            <a:off x="3780580" y="3697287"/>
            <a:ext cx="129494" cy="1406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22FB314-DA5E-754B-A0F9-22EC83004F07}"/>
              </a:ext>
            </a:extLst>
          </p:cNvPr>
          <p:cNvSpPr txBox="1"/>
          <p:nvPr/>
        </p:nvSpPr>
        <p:spPr>
          <a:xfrm>
            <a:off x="523189" y="5859274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narrow bands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63301F-FFF0-8B4E-8F16-6D0E9F628E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73" y="1430397"/>
            <a:ext cx="909631" cy="101954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5C5C831-AE8E-6947-B9FB-F061E68D56C4}"/>
              </a:ext>
            </a:extLst>
          </p:cNvPr>
          <p:cNvSpPr txBox="1"/>
          <p:nvPr/>
        </p:nvSpPr>
        <p:spPr>
          <a:xfrm>
            <a:off x="1242868" y="2554287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ym typeface="Wingdings" pitchFamily="2" charset="2"/>
              </a:rPr>
              <a:t>rubrene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55C52-8DE8-9E41-A3B6-14CE8E30F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6" y="1440196"/>
            <a:ext cx="1338786" cy="1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1"/>
          <p:cNvSpPr txBox="1">
            <a:spLocks noChangeArrowheads="1"/>
          </p:cNvSpPr>
          <p:nvPr/>
        </p:nvSpPr>
        <p:spPr bwMode="auto">
          <a:xfrm>
            <a:off x="271193" y="66106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u="sng" dirty="0">
                <a:solidFill>
                  <a:srgbClr val="000000"/>
                </a:solidFill>
              </a:rPr>
              <a:t>Charge transport in molecular materials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F031A-9B32-744D-A305-C283AF0A5C78}"/>
              </a:ext>
            </a:extLst>
          </p:cNvPr>
          <p:cNvSpPr txBox="1"/>
          <p:nvPr/>
        </p:nvSpPr>
        <p:spPr>
          <a:xfrm>
            <a:off x="4038600" y="885351"/>
            <a:ext cx="2334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Valence Band (VB)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A4D5CD-6AC5-7B43-9FA0-92E1A05CF376}"/>
              </a:ext>
            </a:extLst>
          </p:cNvPr>
          <p:cNvCxnSpPr/>
          <p:nvPr/>
        </p:nvCxnSpPr>
        <p:spPr bwMode="auto">
          <a:xfrm>
            <a:off x="3168783" y="3860829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DE34A-4F8D-7046-9550-7F2FCD1BD7E0}"/>
              </a:ext>
            </a:extLst>
          </p:cNvPr>
          <p:cNvCxnSpPr/>
          <p:nvPr/>
        </p:nvCxnSpPr>
        <p:spPr bwMode="auto">
          <a:xfrm>
            <a:off x="3168783" y="40436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913178-3241-5544-932E-E36CBBEC557B}"/>
              </a:ext>
            </a:extLst>
          </p:cNvPr>
          <p:cNvCxnSpPr/>
          <p:nvPr/>
        </p:nvCxnSpPr>
        <p:spPr bwMode="auto">
          <a:xfrm flipV="1">
            <a:off x="3321183" y="38912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35FB66-848E-6040-BA70-D1F3670D96CC}"/>
              </a:ext>
            </a:extLst>
          </p:cNvPr>
          <p:cNvCxnSpPr/>
          <p:nvPr/>
        </p:nvCxnSpPr>
        <p:spPr bwMode="auto">
          <a:xfrm>
            <a:off x="3473583" y="38912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A943B6-842A-6941-91D8-C0B7FFDA8EED}"/>
              </a:ext>
            </a:extLst>
          </p:cNvPr>
          <p:cNvCxnSpPr/>
          <p:nvPr/>
        </p:nvCxnSpPr>
        <p:spPr bwMode="auto">
          <a:xfrm>
            <a:off x="3168783" y="42722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1D6AA3-1425-F342-8280-66A601CE3A16}"/>
              </a:ext>
            </a:extLst>
          </p:cNvPr>
          <p:cNvCxnSpPr/>
          <p:nvPr/>
        </p:nvCxnSpPr>
        <p:spPr bwMode="auto">
          <a:xfrm flipV="1">
            <a:off x="3321183" y="41198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53B42-E103-7447-A1C5-41AD6948198E}"/>
              </a:ext>
            </a:extLst>
          </p:cNvPr>
          <p:cNvCxnSpPr/>
          <p:nvPr/>
        </p:nvCxnSpPr>
        <p:spPr bwMode="auto">
          <a:xfrm>
            <a:off x="3473583" y="41198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A8ACC4-EEED-B14F-B413-859DDCBEE7B5}"/>
              </a:ext>
            </a:extLst>
          </p:cNvPr>
          <p:cNvCxnSpPr/>
          <p:nvPr/>
        </p:nvCxnSpPr>
        <p:spPr bwMode="auto">
          <a:xfrm>
            <a:off x="3168783" y="45008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C0DF9F-B758-8D4A-A096-0A893C090135}"/>
              </a:ext>
            </a:extLst>
          </p:cNvPr>
          <p:cNvCxnSpPr/>
          <p:nvPr/>
        </p:nvCxnSpPr>
        <p:spPr bwMode="auto">
          <a:xfrm flipV="1">
            <a:off x="3321183" y="43484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702F51-F051-B845-BD18-8729F1EB8054}"/>
              </a:ext>
            </a:extLst>
          </p:cNvPr>
          <p:cNvCxnSpPr/>
          <p:nvPr/>
        </p:nvCxnSpPr>
        <p:spPr bwMode="auto">
          <a:xfrm>
            <a:off x="3473583" y="43484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03E8BB-4782-E640-A858-1884D5B485D2}"/>
              </a:ext>
            </a:extLst>
          </p:cNvPr>
          <p:cNvCxnSpPr/>
          <p:nvPr/>
        </p:nvCxnSpPr>
        <p:spPr bwMode="auto">
          <a:xfrm>
            <a:off x="3168783" y="47294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0B718A-9081-A64D-8C66-A5B5BE114E89}"/>
              </a:ext>
            </a:extLst>
          </p:cNvPr>
          <p:cNvCxnSpPr/>
          <p:nvPr/>
        </p:nvCxnSpPr>
        <p:spPr bwMode="auto">
          <a:xfrm flipV="1">
            <a:off x="3321183" y="45770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F5801F-D795-BB4C-BBE4-AFB555BC8E0B}"/>
              </a:ext>
            </a:extLst>
          </p:cNvPr>
          <p:cNvCxnSpPr/>
          <p:nvPr/>
        </p:nvCxnSpPr>
        <p:spPr bwMode="auto">
          <a:xfrm>
            <a:off x="3473583" y="45770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DB5F63-CC1E-5848-81EA-8C306665BD1B}"/>
              </a:ext>
            </a:extLst>
          </p:cNvPr>
          <p:cNvCxnSpPr/>
          <p:nvPr/>
        </p:nvCxnSpPr>
        <p:spPr bwMode="auto">
          <a:xfrm>
            <a:off x="3168783" y="495808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6820B8-2947-204B-B5BE-9B13A24134EE}"/>
              </a:ext>
            </a:extLst>
          </p:cNvPr>
          <p:cNvCxnSpPr/>
          <p:nvPr/>
        </p:nvCxnSpPr>
        <p:spPr bwMode="auto">
          <a:xfrm flipV="1">
            <a:off x="3321183" y="48056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A1545-6826-0D41-9A05-D88CD4759343}"/>
              </a:ext>
            </a:extLst>
          </p:cNvPr>
          <p:cNvCxnSpPr/>
          <p:nvPr/>
        </p:nvCxnSpPr>
        <p:spPr bwMode="auto">
          <a:xfrm>
            <a:off x="3473583" y="48056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649BAA-56D4-F645-A2E7-0473B778ACAB}"/>
              </a:ext>
            </a:extLst>
          </p:cNvPr>
          <p:cNvCxnSpPr/>
          <p:nvPr/>
        </p:nvCxnSpPr>
        <p:spPr bwMode="auto">
          <a:xfrm flipV="1">
            <a:off x="3321183" y="36626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A0C9A7E5-1BD3-2C40-8459-C83A0ACAF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33" y="1449792"/>
            <a:ext cx="2274967" cy="21743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DD9718E-A51B-F14A-84E7-068CD6A51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46" y="4746024"/>
            <a:ext cx="1447800" cy="131330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8666B8E-C317-704F-B143-7131FFD31066}"/>
              </a:ext>
            </a:extLst>
          </p:cNvPr>
          <p:cNvSpPr txBox="1"/>
          <p:nvPr/>
        </p:nvSpPr>
        <p:spPr>
          <a:xfrm>
            <a:off x="533349" y="877887"/>
            <a:ext cx="238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DFT band structure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49AEF9B-6F5E-4A4C-9942-55B5D6626D76}"/>
              </a:ext>
            </a:extLst>
          </p:cNvPr>
          <p:cNvCxnSpPr/>
          <p:nvPr/>
        </p:nvCxnSpPr>
        <p:spPr bwMode="auto">
          <a:xfrm>
            <a:off x="7450273" y="3857677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95C5B7-4E1D-464D-B6C6-20D3C72DFACD}"/>
              </a:ext>
            </a:extLst>
          </p:cNvPr>
          <p:cNvCxnSpPr/>
          <p:nvPr/>
        </p:nvCxnSpPr>
        <p:spPr bwMode="auto">
          <a:xfrm>
            <a:off x="7450273" y="4040535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A1671CF-7794-2F4D-A468-4EAD4A7FE84C}"/>
              </a:ext>
            </a:extLst>
          </p:cNvPr>
          <p:cNvCxnSpPr/>
          <p:nvPr/>
        </p:nvCxnSpPr>
        <p:spPr bwMode="auto">
          <a:xfrm flipV="1">
            <a:off x="7602673" y="38881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4593FC5-4CFB-EF41-99CC-94A769617FD7}"/>
              </a:ext>
            </a:extLst>
          </p:cNvPr>
          <p:cNvCxnSpPr/>
          <p:nvPr/>
        </p:nvCxnSpPr>
        <p:spPr bwMode="auto">
          <a:xfrm>
            <a:off x="7755073" y="38881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F61C226-34C5-9849-A906-0FCEBC63EBD2}"/>
              </a:ext>
            </a:extLst>
          </p:cNvPr>
          <p:cNvCxnSpPr/>
          <p:nvPr/>
        </p:nvCxnSpPr>
        <p:spPr bwMode="auto">
          <a:xfrm>
            <a:off x="7450273" y="4269135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0FEB0B6-29B2-2C44-829A-A0E67398327E}"/>
              </a:ext>
            </a:extLst>
          </p:cNvPr>
          <p:cNvCxnSpPr/>
          <p:nvPr/>
        </p:nvCxnSpPr>
        <p:spPr bwMode="auto">
          <a:xfrm flipV="1">
            <a:off x="7602673" y="41167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E7C1E02-3D78-FC43-9197-D688DB7D9897}"/>
              </a:ext>
            </a:extLst>
          </p:cNvPr>
          <p:cNvCxnSpPr/>
          <p:nvPr/>
        </p:nvCxnSpPr>
        <p:spPr bwMode="auto">
          <a:xfrm>
            <a:off x="7755073" y="41167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8225C3D-B24D-DD4B-A1BC-B9F9ECF62018}"/>
              </a:ext>
            </a:extLst>
          </p:cNvPr>
          <p:cNvCxnSpPr/>
          <p:nvPr/>
        </p:nvCxnSpPr>
        <p:spPr bwMode="auto">
          <a:xfrm>
            <a:off x="7450273" y="4497735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ED532D9-E340-6B48-81D8-1800617E8F80}"/>
              </a:ext>
            </a:extLst>
          </p:cNvPr>
          <p:cNvCxnSpPr/>
          <p:nvPr/>
        </p:nvCxnSpPr>
        <p:spPr bwMode="auto">
          <a:xfrm flipV="1">
            <a:off x="7602673" y="43453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55F3E20-235A-AE4F-BD99-8D0B100E28FB}"/>
              </a:ext>
            </a:extLst>
          </p:cNvPr>
          <p:cNvCxnSpPr/>
          <p:nvPr/>
        </p:nvCxnSpPr>
        <p:spPr bwMode="auto">
          <a:xfrm>
            <a:off x="7755073" y="43453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A2347CB-FB7A-B547-A5FD-D69DA930A88F}"/>
              </a:ext>
            </a:extLst>
          </p:cNvPr>
          <p:cNvCxnSpPr/>
          <p:nvPr/>
        </p:nvCxnSpPr>
        <p:spPr bwMode="auto">
          <a:xfrm>
            <a:off x="7450273" y="4726335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E37EF84-0234-F04E-9E0F-71266FE70741}"/>
              </a:ext>
            </a:extLst>
          </p:cNvPr>
          <p:cNvCxnSpPr/>
          <p:nvPr/>
        </p:nvCxnSpPr>
        <p:spPr bwMode="auto">
          <a:xfrm flipV="1">
            <a:off x="7602673" y="45739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8773B88-4570-254F-AB05-6244222675AE}"/>
              </a:ext>
            </a:extLst>
          </p:cNvPr>
          <p:cNvCxnSpPr/>
          <p:nvPr/>
        </p:nvCxnSpPr>
        <p:spPr bwMode="auto">
          <a:xfrm>
            <a:off x="7755073" y="45739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26F45A-821A-614D-BA68-BF3FC71613C9}"/>
              </a:ext>
            </a:extLst>
          </p:cNvPr>
          <p:cNvCxnSpPr/>
          <p:nvPr/>
        </p:nvCxnSpPr>
        <p:spPr bwMode="auto">
          <a:xfrm>
            <a:off x="7450273" y="4954935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90AC95-C8B9-9348-B4B1-EDD9CEFF81A1}"/>
              </a:ext>
            </a:extLst>
          </p:cNvPr>
          <p:cNvCxnSpPr/>
          <p:nvPr/>
        </p:nvCxnSpPr>
        <p:spPr bwMode="auto">
          <a:xfrm flipV="1">
            <a:off x="7602673" y="48025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80CD9F8-954D-9C45-85A4-BAA874D74CF6}"/>
              </a:ext>
            </a:extLst>
          </p:cNvPr>
          <p:cNvCxnSpPr/>
          <p:nvPr/>
        </p:nvCxnSpPr>
        <p:spPr bwMode="auto">
          <a:xfrm>
            <a:off x="7755073" y="48025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98B73-160A-994D-B10D-026F4F6A4409}"/>
              </a:ext>
            </a:extLst>
          </p:cNvPr>
          <p:cNvCxnSpPr/>
          <p:nvPr/>
        </p:nvCxnSpPr>
        <p:spPr bwMode="auto">
          <a:xfrm flipV="1">
            <a:off x="7755073" y="365953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27F73CEF-419C-A747-AB30-426A22916C6D}"/>
              </a:ext>
            </a:extLst>
          </p:cNvPr>
          <p:cNvSpPr/>
          <p:nvPr/>
        </p:nvSpPr>
        <p:spPr bwMode="auto">
          <a:xfrm>
            <a:off x="7526473" y="3709103"/>
            <a:ext cx="152400" cy="14857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6BACB0-79E3-1E43-B0D7-4DA04E0F77E4}"/>
              </a:ext>
            </a:extLst>
          </p:cNvPr>
          <p:cNvSpPr txBox="1"/>
          <p:nvPr/>
        </p:nvSpPr>
        <p:spPr>
          <a:xfrm>
            <a:off x="7450273" y="3603928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</a:t>
            </a: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A44D08E7-CF8B-E34B-8629-7F7E1D754BFF}"/>
              </a:ext>
            </a:extLst>
          </p:cNvPr>
          <p:cNvSpPr/>
          <p:nvPr/>
        </p:nvSpPr>
        <p:spPr bwMode="auto">
          <a:xfrm>
            <a:off x="7463557" y="3848448"/>
            <a:ext cx="40504" cy="551329"/>
          </a:xfrm>
          <a:custGeom>
            <a:avLst/>
            <a:gdLst>
              <a:gd name="connsiteX0" fmla="*/ 40504 w 40504"/>
              <a:gd name="connsiteY0" fmla="*/ 0 h 551329"/>
              <a:gd name="connsiteX1" fmla="*/ 13610 w 40504"/>
              <a:gd name="connsiteY1" fmla="*/ 67235 h 551329"/>
              <a:gd name="connsiteX2" fmla="*/ 163 w 40504"/>
              <a:gd name="connsiteY2" fmla="*/ 107576 h 551329"/>
              <a:gd name="connsiteX3" fmla="*/ 27057 w 40504"/>
              <a:gd name="connsiteY3" fmla="*/ 188259 h 551329"/>
              <a:gd name="connsiteX4" fmla="*/ 40504 w 40504"/>
              <a:gd name="connsiteY4" fmla="*/ 228600 h 551329"/>
              <a:gd name="connsiteX5" fmla="*/ 40504 w 40504"/>
              <a:gd name="connsiteY5" fmla="*/ 336176 h 551329"/>
              <a:gd name="connsiteX6" fmla="*/ 27057 w 40504"/>
              <a:gd name="connsiteY6" fmla="*/ 376518 h 551329"/>
              <a:gd name="connsiteX7" fmla="*/ 13610 w 40504"/>
              <a:gd name="connsiteY7" fmla="*/ 443753 h 551329"/>
              <a:gd name="connsiteX8" fmla="*/ 40504 w 40504"/>
              <a:gd name="connsiteY8" fmla="*/ 551329 h 55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04" h="551329">
                <a:moveTo>
                  <a:pt x="40504" y="0"/>
                </a:moveTo>
                <a:cubicBezTo>
                  <a:pt x="31539" y="22412"/>
                  <a:pt x="22085" y="44634"/>
                  <a:pt x="13610" y="67235"/>
                </a:cubicBezTo>
                <a:cubicBezTo>
                  <a:pt x="8633" y="80507"/>
                  <a:pt x="-1402" y="93488"/>
                  <a:pt x="163" y="107576"/>
                </a:cubicBezTo>
                <a:cubicBezTo>
                  <a:pt x="3294" y="135752"/>
                  <a:pt x="18092" y="161365"/>
                  <a:pt x="27057" y="188259"/>
                </a:cubicBezTo>
                <a:lnTo>
                  <a:pt x="40504" y="228600"/>
                </a:lnTo>
                <a:cubicBezTo>
                  <a:pt x="9766" y="320814"/>
                  <a:pt x="40504" y="206361"/>
                  <a:pt x="40504" y="336176"/>
                </a:cubicBezTo>
                <a:cubicBezTo>
                  <a:pt x="40504" y="350351"/>
                  <a:pt x="30495" y="362767"/>
                  <a:pt x="27057" y="376518"/>
                </a:cubicBezTo>
                <a:cubicBezTo>
                  <a:pt x="21514" y="398691"/>
                  <a:pt x="18092" y="421341"/>
                  <a:pt x="13610" y="443753"/>
                </a:cubicBezTo>
                <a:cubicBezTo>
                  <a:pt x="28705" y="534321"/>
                  <a:pt x="14864" y="500048"/>
                  <a:pt x="40504" y="551329"/>
                </a:cubicBezTo>
              </a:path>
            </a:pathLst>
          </a:cu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8C91E84-AF94-4745-A165-255CDFD7A9EA}"/>
              </a:ext>
            </a:extLst>
          </p:cNvPr>
          <p:cNvSpPr txBox="1"/>
          <p:nvPr/>
        </p:nvSpPr>
        <p:spPr>
          <a:xfrm>
            <a:off x="6708612" y="877888"/>
            <a:ext cx="203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Hole Transport </a:t>
            </a:r>
          </a:p>
          <a:p>
            <a:pPr algn="ctr"/>
            <a:r>
              <a:rPr lang="en-US" sz="2000" b="1" dirty="0"/>
              <a:t>in VB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95594D7-2036-4D43-ACC6-0F9AF73D1698}"/>
              </a:ext>
            </a:extLst>
          </p:cNvPr>
          <p:cNvCxnSpPr/>
          <p:nvPr/>
        </p:nvCxnSpPr>
        <p:spPr bwMode="auto">
          <a:xfrm>
            <a:off x="3473583" y="3662687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320B0F-E292-B94D-A7E8-0660E0D2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7" y="3067094"/>
            <a:ext cx="2655564" cy="262129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1E79DB-0F14-3648-BB6A-308515A556BC}"/>
              </a:ext>
            </a:extLst>
          </p:cNvPr>
          <p:cNvCxnSpPr>
            <a:cxnSpLocks/>
          </p:cNvCxnSpPr>
          <p:nvPr/>
        </p:nvCxnSpPr>
        <p:spPr bwMode="auto">
          <a:xfrm flipV="1">
            <a:off x="2742707" y="3589366"/>
            <a:ext cx="387464" cy="8872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58C2EA-F0B6-9647-B203-6A27DA90E513}"/>
              </a:ext>
            </a:extLst>
          </p:cNvPr>
          <p:cNvCxnSpPr>
            <a:cxnSpLocks/>
          </p:cNvCxnSpPr>
          <p:nvPr/>
        </p:nvCxnSpPr>
        <p:spPr bwMode="auto">
          <a:xfrm>
            <a:off x="2792991" y="4628987"/>
            <a:ext cx="360104" cy="6913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EEAEB3D-944D-B14A-BC88-DC203B314202}"/>
              </a:ext>
            </a:extLst>
          </p:cNvPr>
          <p:cNvSpPr txBox="1"/>
          <p:nvPr/>
        </p:nvSpPr>
        <p:spPr>
          <a:xfrm>
            <a:off x="3821282" y="3831160"/>
            <a:ext cx="2887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VB ≃ linear combinations</a:t>
            </a:r>
          </a:p>
          <a:p>
            <a:pPr algn="ctr"/>
            <a:r>
              <a:rPr lang="en-US" sz="2000" dirty="0"/>
              <a:t>      of HOMOs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A894CF-8E96-3041-B714-3E6493348B65}"/>
              </a:ext>
            </a:extLst>
          </p:cNvPr>
          <p:cNvCxnSpPr/>
          <p:nvPr/>
        </p:nvCxnSpPr>
        <p:spPr bwMode="auto">
          <a:xfrm flipV="1">
            <a:off x="3633211" y="3291992"/>
            <a:ext cx="258987" cy="4431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0BA4081-2591-2841-8AE9-CB2119A3096C}"/>
              </a:ext>
            </a:extLst>
          </p:cNvPr>
          <p:cNvSpPr/>
          <p:nvPr/>
        </p:nvSpPr>
        <p:spPr bwMode="auto">
          <a:xfrm>
            <a:off x="3780580" y="3697287"/>
            <a:ext cx="129494" cy="1406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22FB314-DA5E-754B-A0F9-22EC83004F07}"/>
              </a:ext>
            </a:extLst>
          </p:cNvPr>
          <p:cNvSpPr txBox="1"/>
          <p:nvPr/>
        </p:nvSpPr>
        <p:spPr>
          <a:xfrm>
            <a:off x="523189" y="5859274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narrow bands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63301F-FFF0-8B4E-8F16-6D0E9F628E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73" y="1430397"/>
            <a:ext cx="909631" cy="101954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5C5C831-AE8E-6947-B9FB-F061E68D56C4}"/>
              </a:ext>
            </a:extLst>
          </p:cNvPr>
          <p:cNvSpPr txBox="1"/>
          <p:nvPr/>
        </p:nvSpPr>
        <p:spPr>
          <a:xfrm>
            <a:off x="1242868" y="2554287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ym typeface="Wingdings" pitchFamily="2" charset="2"/>
              </a:rPr>
              <a:t>rubrene</a:t>
            </a:r>
            <a:endParaRPr lang="en-US" sz="2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DE8371-D628-E041-B9F2-3C02DE7EE5C0}"/>
              </a:ext>
            </a:extLst>
          </p:cNvPr>
          <p:cNvCxnSpPr/>
          <p:nvPr/>
        </p:nvCxnSpPr>
        <p:spPr bwMode="auto">
          <a:xfrm>
            <a:off x="8212273" y="3837364"/>
            <a:ext cx="0" cy="60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F31C93-7EC6-A247-B2D2-0728C79A26A3}"/>
              </a:ext>
            </a:extLst>
          </p:cNvPr>
          <p:cNvSpPr txBox="1"/>
          <p:nvPr/>
        </p:nvSpPr>
        <p:spPr>
          <a:xfrm>
            <a:off x="8227215" y="3919832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k</a:t>
            </a:r>
            <a:r>
              <a:rPr lang="en-US" sz="2000" baseline="-25000" dirty="0" err="1"/>
              <a:t>B</a:t>
            </a:r>
            <a:r>
              <a:rPr lang="en-US" sz="2000" i="1" dirty="0" err="1"/>
              <a:t>T</a:t>
            </a:r>
            <a:endParaRPr lang="en-US" sz="2000" i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CF24AFF-BB1A-4647-BB71-9B672CB5EB72}"/>
              </a:ext>
            </a:extLst>
          </p:cNvPr>
          <p:cNvSpPr txBox="1"/>
          <p:nvPr/>
        </p:nvSpPr>
        <p:spPr>
          <a:xfrm>
            <a:off x="6454653" y="5287138"/>
            <a:ext cx="27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Non-adiabatic dynamics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of hole in valence band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55C52-8DE8-9E41-A3B6-14CE8E30F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6" y="1440196"/>
            <a:ext cx="1338786" cy="1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3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6350"/>
            <a:ext cx="8229600" cy="566738"/>
          </a:xfrm>
        </p:spPr>
        <p:txBody>
          <a:bodyPr tIns="34436"/>
          <a:lstStyle/>
          <a:p>
            <a:pPr>
              <a:tabLst>
                <a:tab pos="404813" algn="l"/>
                <a:tab pos="809625" algn="l"/>
                <a:tab pos="1214438" algn="l"/>
                <a:tab pos="1619250" algn="l"/>
                <a:tab pos="2024063" algn="l"/>
                <a:tab pos="2428875" algn="l"/>
                <a:tab pos="2833688" algn="l"/>
                <a:tab pos="3238500" algn="l"/>
                <a:tab pos="3643313" algn="l"/>
                <a:tab pos="4048125" algn="l"/>
                <a:tab pos="4452938" algn="l"/>
                <a:tab pos="4857750" algn="l"/>
                <a:tab pos="5264150" algn="l"/>
                <a:tab pos="5668963" algn="l"/>
                <a:tab pos="6073775" algn="l"/>
                <a:tab pos="6478588" algn="l"/>
                <a:tab pos="6883400" algn="l"/>
                <a:tab pos="7288213" algn="l"/>
                <a:tab pos="7693025" algn="l"/>
              </a:tabLst>
            </a:pPr>
            <a:r>
              <a:rPr lang="en-US" sz="2800" b="1" u="sng" dirty="0">
                <a:latin typeface="Times New Roman" charset="0"/>
              </a:rPr>
              <a:t>FOB-SH for charge transport </a:t>
            </a:r>
          </a:p>
        </p:txBody>
      </p:sp>
      <p:sp>
        <p:nvSpPr>
          <p:cNvPr id="46082" name="TextBox 1"/>
          <p:cNvSpPr txBox="1">
            <a:spLocks noChangeArrowheads="1"/>
          </p:cNvSpPr>
          <p:nvPr/>
        </p:nvSpPr>
        <p:spPr bwMode="auto">
          <a:xfrm>
            <a:off x="762000" y="3849688"/>
            <a:ext cx="23118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1" dirty="0"/>
              <a:t>Hole wavefunction:</a:t>
            </a:r>
          </a:p>
        </p:txBody>
      </p:sp>
      <p:sp>
        <p:nvSpPr>
          <p:cNvPr id="46083" name="TextBox 11"/>
          <p:cNvSpPr txBox="1">
            <a:spLocks noChangeArrowheads="1"/>
          </p:cNvSpPr>
          <p:nvPr/>
        </p:nvSpPr>
        <p:spPr bwMode="auto">
          <a:xfrm>
            <a:off x="730078" y="5059363"/>
            <a:ext cx="35371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1" dirty="0"/>
              <a:t>Schrodinger equation for hole</a:t>
            </a:r>
            <a:r>
              <a:rPr lang="en-US" sz="2000" b="1" i="1" dirty="0"/>
              <a:t>:</a:t>
            </a:r>
          </a:p>
        </p:txBody>
      </p:sp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5694363" y="1639888"/>
          <a:ext cx="170338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22" name="Equation" r:id="rId4" imgW="927100" imgH="457200" progId="Equation.3">
                  <p:embed/>
                </p:oleObj>
              </mc:Choice>
              <mc:Fallback>
                <p:oleObj name="Equation" r:id="rId4" imgW="927100" imgH="457200" progId="Equation.3">
                  <p:embed/>
                  <p:pic>
                    <p:nvPicPr>
                      <p:cNvPr id="46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4363" y="1639888"/>
                        <a:ext cx="170338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TextBox 11"/>
          <p:cNvSpPr txBox="1">
            <a:spLocks noChangeArrowheads="1"/>
          </p:cNvSpPr>
          <p:nvPr/>
        </p:nvSpPr>
        <p:spPr bwMode="auto">
          <a:xfrm>
            <a:off x="5638800" y="1258888"/>
            <a:ext cx="3211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1" dirty="0"/>
              <a:t>Classical nuclear dynamics</a:t>
            </a:r>
            <a:endParaRPr lang="en-US" sz="2000" b="1" i="1" dirty="0"/>
          </a:p>
        </p:txBody>
      </p:sp>
      <p:sp>
        <p:nvSpPr>
          <p:cNvPr id="46086" name="TextBox 11"/>
          <p:cNvSpPr txBox="1">
            <a:spLocks noChangeArrowheads="1"/>
          </p:cNvSpPr>
          <p:nvPr/>
        </p:nvSpPr>
        <p:spPr bwMode="auto">
          <a:xfrm>
            <a:off x="5631612" y="3114656"/>
            <a:ext cx="28590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/>
              <a:t>Stochastic hopping from </a:t>
            </a:r>
          </a:p>
          <a:p>
            <a:pPr eaLnBrk="1" hangingPunct="1"/>
            <a:r>
              <a:rPr lang="en-US" sz="2000" b="1" dirty="0"/>
              <a:t>surface</a:t>
            </a:r>
            <a:r>
              <a:rPr lang="en-US" sz="2000" b="1" i="1" dirty="0"/>
              <a:t> </a:t>
            </a:r>
            <a:r>
              <a:rPr lang="en-US" sz="2000" b="1" i="1" dirty="0" err="1"/>
              <a:t>E</a:t>
            </a:r>
            <a:r>
              <a:rPr lang="en-US" sz="2000" b="1" i="1" baseline="-25000" dirty="0" err="1"/>
              <a:t>i</a:t>
            </a:r>
            <a:r>
              <a:rPr lang="en-US" sz="2000" b="1" i="1" dirty="0"/>
              <a:t> </a:t>
            </a:r>
            <a:r>
              <a:rPr lang="en-US" sz="2000" b="1" i="1" dirty="0">
                <a:sym typeface="Wingdings" charset="0"/>
              </a:rPr>
              <a:t> </a:t>
            </a:r>
            <a:r>
              <a:rPr lang="en-US" sz="2000" b="1" i="1" dirty="0" err="1">
                <a:sym typeface="Wingdings" charset="0"/>
              </a:rPr>
              <a:t>E</a:t>
            </a:r>
            <a:r>
              <a:rPr lang="en-US" sz="2000" b="1" i="1" baseline="-25000" dirty="0" err="1">
                <a:sym typeface="Wingdings" charset="0"/>
              </a:rPr>
              <a:t>j</a:t>
            </a:r>
            <a:r>
              <a:rPr lang="en-US" sz="2000" b="1" i="1" baseline="-25000" dirty="0">
                <a:sym typeface="Wingdings" charset="0"/>
              </a:rPr>
              <a:t>  </a:t>
            </a:r>
            <a:r>
              <a:rPr lang="en-US" sz="2000" b="1" dirty="0">
                <a:sym typeface="Wingdings" charset="0"/>
              </a:rPr>
              <a:t>with</a:t>
            </a:r>
          </a:p>
          <a:p>
            <a:pPr eaLnBrk="1" hangingPunct="1"/>
            <a:r>
              <a:rPr lang="en-US" sz="2000" b="1" dirty="0">
                <a:sym typeface="Wingdings" charset="0"/>
              </a:rPr>
              <a:t>probability </a:t>
            </a:r>
            <a:endParaRPr lang="en-US" sz="2000" b="1" dirty="0"/>
          </a:p>
        </p:txBody>
      </p:sp>
      <p:graphicFrame>
        <p:nvGraphicFramePr>
          <p:cNvPr id="46087" name="Object 4"/>
          <p:cNvGraphicFramePr>
            <a:graphicFrameLocks noChangeAspect="1"/>
          </p:cNvGraphicFramePr>
          <p:nvPr/>
        </p:nvGraphicFramePr>
        <p:xfrm>
          <a:off x="6087268" y="4111905"/>
          <a:ext cx="23145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23" name="Equation" r:id="rId6" imgW="1155700" imgH="279400" progId="Equation.3">
                  <p:embed/>
                </p:oleObj>
              </mc:Choice>
              <mc:Fallback>
                <p:oleObj name="Equation" r:id="rId6" imgW="1155700" imgH="279400" progId="Equation.3">
                  <p:embed/>
                  <p:pic>
                    <p:nvPicPr>
                      <p:cNvPr id="460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7268" y="4111905"/>
                        <a:ext cx="23145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9" name="TextBox 1"/>
          <p:cNvSpPr txBox="1">
            <a:spLocks noChangeArrowheads="1"/>
          </p:cNvSpPr>
          <p:nvPr/>
        </p:nvSpPr>
        <p:spPr bwMode="auto">
          <a:xfrm>
            <a:off x="1559459" y="877887"/>
            <a:ext cx="15810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rgbClr val="0000CC"/>
                </a:solidFill>
              </a:rPr>
              <a:t>electron hole</a:t>
            </a:r>
          </a:p>
        </p:txBody>
      </p:sp>
      <p:sp>
        <p:nvSpPr>
          <p:cNvPr id="46090" name="TextBox 1"/>
          <p:cNvSpPr txBox="1">
            <a:spLocks noChangeArrowheads="1"/>
          </p:cNvSpPr>
          <p:nvPr/>
        </p:nvSpPr>
        <p:spPr bwMode="auto">
          <a:xfrm>
            <a:off x="6705600" y="877887"/>
            <a:ext cx="839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rgbClr val="0000CC"/>
                </a:solidFill>
              </a:rPr>
              <a:t>nuclei</a:t>
            </a:r>
          </a:p>
        </p:txBody>
      </p:sp>
      <p:graphicFrame>
        <p:nvGraphicFramePr>
          <p:cNvPr id="46091" name="Object 4"/>
          <p:cNvGraphicFramePr>
            <a:graphicFrameLocks noChangeAspect="1"/>
          </p:cNvGraphicFramePr>
          <p:nvPr/>
        </p:nvGraphicFramePr>
        <p:xfrm>
          <a:off x="7620000" y="1716088"/>
          <a:ext cx="12954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24" name="Equation" r:id="rId8" imgW="698500" imgH="292100" progId="Equation.3">
                  <p:embed/>
                </p:oleObj>
              </mc:Choice>
              <mc:Fallback>
                <p:oleObj name="Equation" r:id="rId8" imgW="698500" imgH="292100" progId="Equation.3">
                  <p:embed/>
                  <p:pic>
                    <p:nvPicPr>
                      <p:cNvPr id="460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716088"/>
                        <a:ext cx="129540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2" name="TextBox 11"/>
          <p:cNvSpPr txBox="1">
            <a:spLocks noChangeArrowheads="1"/>
          </p:cNvSpPr>
          <p:nvPr/>
        </p:nvSpPr>
        <p:spPr bwMode="auto">
          <a:xfrm>
            <a:off x="5610225" y="2459037"/>
            <a:ext cx="3076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i="1" dirty="0" err="1"/>
              <a:t>i</a:t>
            </a:r>
            <a:r>
              <a:rPr lang="en-US" sz="2000" dirty="0" err="1"/>
              <a:t>th</a:t>
            </a:r>
            <a:r>
              <a:rPr lang="en-US" sz="2000" dirty="0"/>
              <a:t> adiabatic electronic state </a:t>
            </a:r>
            <a:endParaRPr lang="en-US" sz="2000" i="1" dirty="0"/>
          </a:p>
        </p:txBody>
      </p:sp>
      <p:graphicFrame>
        <p:nvGraphicFramePr>
          <p:cNvPr id="46093" name="Object 55"/>
          <p:cNvGraphicFramePr>
            <a:graphicFrameLocks noChangeAspect="1"/>
          </p:cNvGraphicFramePr>
          <p:nvPr/>
        </p:nvGraphicFramePr>
        <p:xfrm>
          <a:off x="825500" y="4273550"/>
          <a:ext cx="3365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25" name="Equation" r:id="rId10" imgW="1765300" imgH="406400" progId="Equation.3">
                  <p:embed/>
                </p:oleObj>
              </mc:Choice>
              <mc:Fallback>
                <p:oleObj name="Equation" r:id="rId10" imgW="1765300" imgH="406400" progId="Equation.3">
                  <p:embed/>
                  <p:pic>
                    <p:nvPicPr>
                      <p:cNvPr id="46093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4273550"/>
                        <a:ext cx="33655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4" name="Object 56"/>
          <p:cNvGraphicFramePr>
            <a:graphicFrameLocks noChangeAspect="1"/>
          </p:cNvGraphicFramePr>
          <p:nvPr/>
        </p:nvGraphicFramePr>
        <p:xfrm>
          <a:off x="838200" y="5518150"/>
          <a:ext cx="34623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26" name="Equation" r:id="rId12" imgW="1816100" imgH="431800" progId="Equation.3">
                  <p:embed/>
                </p:oleObj>
              </mc:Choice>
              <mc:Fallback>
                <p:oleObj name="Equation" r:id="rId12" imgW="1816100" imgH="431800" progId="Equation.3">
                  <p:embed/>
                  <p:pic>
                    <p:nvPicPr>
                      <p:cNvPr id="46094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18150"/>
                        <a:ext cx="3462338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95" name="Group 1"/>
          <p:cNvGrpSpPr>
            <a:grpSpLocks/>
          </p:cNvGrpSpPr>
          <p:nvPr/>
        </p:nvGrpSpPr>
        <p:grpSpPr bwMode="auto">
          <a:xfrm>
            <a:off x="1066800" y="1703388"/>
            <a:ext cx="1981200" cy="2146300"/>
            <a:chOff x="2514600" y="1254422"/>
            <a:chExt cx="1981200" cy="2146638"/>
          </a:xfrm>
        </p:grpSpPr>
        <p:pic>
          <p:nvPicPr>
            <p:cNvPr id="46102" name="Picture 46" descr="somo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258887"/>
              <a:ext cx="1981200" cy="2142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03" name="TextBox 2"/>
            <p:cNvSpPr txBox="1">
              <a:spLocks noChangeArrowheads="1"/>
            </p:cNvSpPr>
            <p:nvPr/>
          </p:nvSpPr>
          <p:spPr bwMode="auto">
            <a:xfrm>
              <a:off x="2667000" y="1254422"/>
              <a:ext cx="48396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400" i="1"/>
                <a:t>ϕ</a:t>
              </a:r>
              <a:r>
                <a:rPr lang="en-US" sz="2400" baseline="-25000"/>
                <a:t>1</a:t>
              </a:r>
            </a:p>
          </p:txBody>
        </p:sp>
        <p:sp>
          <p:nvSpPr>
            <p:cNvPr id="46104" name="TextBox 49"/>
            <p:cNvSpPr txBox="1">
              <a:spLocks noChangeArrowheads="1"/>
            </p:cNvSpPr>
            <p:nvPr/>
          </p:nvSpPr>
          <p:spPr bwMode="auto">
            <a:xfrm>
              <a:off x="3276600" y="1864022"/>
              <a:ext cx="48396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400" i="1"/>
                <a:t>ϕ</a:t>
              </a:r>
              <a:r>
                <a:rPr lang="en-US" sz="2400" baseline="-25000"/>
                <a:t>2</a:t>
              </a:r>
            </a:p>
          </p:txBody>
        </p:sp>
        <p:sp>
          <p:nvSpPr>
            <p:cNvPr id="46105" name="TextBox 50"/>
            <p:cNvSpPr txBox="1">
              <a:spLocks noChangeArrowheads="1"/>
            </p:cNvSpPr>
            <p:nvPr/>
          </p:nvSpPr>
          <p:spPr bwMode="auto">
            <a:xfrm>
              <a:off x="3783240" y="2401887"/>
              <a:ext cx="48396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400" i="1"/>
                <a:t>ϕ</a:t>
              </a:r>
              <a:r>
                <a:rPr lang="en-US" sz="2400" baseline="-25000"/>
                <a:t>3</a:t>
              </a:r>
            </a:p>
          </p:txBody>
        </p:sp>
      </p:grpSp>
      <p:sp>
        <p:nvSpPr>
          <p:cNvPr id="46096" name="TextBox 1"/>
          <p:cNvSpPr txBox="1">
            <a:spLocks noChangeArrowheads="1"/>
          </p:cNvSpPr>
          <p:nvPr/>
        </p:nvSpPr>
        <p:spPr bwMode="auto">
          <a:xfrm>
            <a:off x="3151188" y="1620838"/>
            <a:ext cx="658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state</a:t>
            </a:r>
          </a:p>
        </p:txBody>
      </p:sp>
      <p:sp>
        <p:nvSpPr>
          <p:cNvPr id="46097" name="TextBox 1"/>
          <p:cNvSpPr txBox="1">
            <a:spLocks noChangeArrowheads="1"/>
          </p:cNvSpPr>
          <p:nvPr/>
        </p:nvSpPr>
        <p:spPr bwMode="auto">
          <a:xfrm>
            <a:off x="3276600" y="1931988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1</a:t>
            </a:r>
          </a:p>
        </p:txBody>
      </p:sp>
      <p:sp>
        <p:nvSpPr>
          <p:cNvPr id="46098" name="TextBox 1"/>
          <p:cNvSpPr txBox="1">
            <a:spLocks noChangeArrowheads="1"/>
          </p:cNvSpPr>
          <p:nvPr/>
        </p:nvSpPr>
        <p:spPr bwMode="auto">
          <a:xfrm>
            <a:off x="3268663" y="2446338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2</a:t>
            </a:r>
          </a:p>
        </p:txBody>
      </p:sp>
      <p:sp>
        <p:nvSpPr>
          <p:cNvPr id="46099" name="TextBox 1"/>
          <p:cNvSpPr txBox="1">
            <a:spLocks noChangeArrowheads="1"/>
          </p:cNvSpPr>
          <p:nvPr/>
        </p:nvSpPr>
        <p:spPr bwMode="auto">
          <a:xfrm>
            <a:off x="3268663" y="2979738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3</a:t>
            </a:r>
          </a:p>
        </p:txBody>
      </p:sp>
      <p:sp>
        <p:nvSpPr>
          <p:cNvPr id="46100" name="TextBox 1"/>
          <p:cNvSpPr txBox="1">
            <a:spLocks noChangeArrowheads="1"/>
          </p:cNvSpPr>
          <p:nvPr/>
        </p:nvSpPr>
        <p:spPr bwMode="auto">
          <a:xfrm>
            <a:off x="3332163" y="3128963"/>
            <a:ext cx="249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.</a:t>
            </a:r>
          </a:p>
          <a:p>
            <a:pPr eaLnBrk="1" hangingPunct="1"/>
            <a:r>
              <a:rPr lang="en-US" sz="2000"/>
              <a:t>.</a:t>
            </a:r>
          </a:p>
        </p:txBody>
      </p:sp>
      <p:sp>
        <p:nvSpPr>
          <p:cNvPr id="46101" name="TextBox 1"/>
          <p:cNvSpPr txBox="1">
            <a:spLocks noChangeArrowheads="1"/>
          </p:cNvSpPr>
          <p:nvPr/>
        </p:nvSpPr>
        <p:spPr bwMode="auto">
          <a:xfrm>
            <a:off x="694475" y="1258888"/>
            <a:ext cx="3425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1" dirty="0"/>
              <a:t>State basis of HOMO orbitals</a:t>
            </a:r>
          </a:p>
        </p:txBody>
      </p:sp>
      <p:pic>
        <p:nvPicPr>
          <p:cNvPr id="29" name="Picture 1">
            <a:extLst>
              <a:ext uri="{FF2B5EF4-FFF2-40B4-BE49-F238E27FC236}">
                <a16:creationId xmlns:a16="http://schemas.microsoft.com/office/drawing/2014/main" id="{2A8D56D8-743D-C04E-873A-E597E28975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68" y="4945965"/>
            <a:ext cx="1752600" cy="107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52">
            <a:extLst>
              <a:ext uri="{FF2B5EF4-FFF2-40B4-BE49-F238E27FC236}">
                <a16:creationId xmlns:a16="http://schemas.microsoft.com/office/drawing/2014/main" id="{163FF7D4-B2FD-614A-B679-9DF4A2A27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78" y="523931"/>
            <a:ext cx="83581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i="1" dirty="0"/>
              <a:t>JCP </a:t>
            </a:r>
            <a:r>
              <a:rPr lang="en-US" sz="1600" b="1" dirty="0"/>
              <a:t>145</a:t>
            </a:r>
            <a:r>
              <a:rPr lang="en-US" sz="1600" dirty="0"/>
              <a:t>, 064102</a:t>
            </a:r>
            <a:r>
              <a:rPr lang="en-US" sz="1600" i="1" dirty="0"/>
              <a:t> </a:t>
            </a:r>
            <a:r>
              <a:rPr lang="en-US" sz="1600" dirty="0"/>
              <a:t>(2016), </a:t>
            </a:r>
            <a:r>
              <a:rPr lang="en-US" sz="1600" i="1" dirty="0"/>
              <a:t>JCP</a:t>
            </a:r>
            <a:r>
              <a:rPr lang="en-US" sz="1600" dirty="0"/>
              <a:t> </a:t>
            </a:r>
            <a:r>
              <a:rPr lang="en-US" sz="1600" b="1" dirty="0"/>
              <a:t>147</a:t>
            </a:r>
            <a:r>
              <a:rPr lang="en-US" sz="1600" dirty="0"/>
              <a:t>, 214113 (2017), </a:t>
            </a:r>
            <a:r>
              <a:rPr lang="en-US" sz="1600" i="1" dirty="0"/>
              <a:t>JPCL </a:t>
            </a:r>
            <a:r>
              <a:rPr lang="en-US" sz="1600" b="1" dirty="0"/>
              <a:t>9</a:t>
            </a:r>
            <a:r>
              <a:rPr lang="en-US" sz="1600" i="1" dirty="0"/>
              <a:t>, </a:t>
            </a:r>
            <a:r>
              <a:rPr lang="en-US" sz="1600" dirty="0"/>
              <a:t>3116</a:t>
            </a:r>
            <a:r>
              <a:rPr lang="en-US" sz="1600" i="1" dirty="0"/>
              <a:t> </a:t>
            </a:r>
            <a:r>
              <a:rPr lang="en-US" sz="1600" dirty="0"/>
              <a:t>(2018), </a:t>
            </a:r>
            <a:r>
              <a:rPr lang="en-US" sz="1600" i="1" dirty="0"/>
              <a:t>PCCP</a:t>
            </a:r>
            <a:r>
              <a:rPr lang="en-US" sz="1600" dirty="0"/>
              <a:t> </a:t>
            </a:r>
            <a:r>
              <a:rPr lang="en-US" sz="1600" b="1" dirty="0"/>
              <a:t>21</a:t>
            </a:r>
            <a:r>
              <a:rPr lang="en-US" sz="1600" dirty="0"/>
              <a:t>, 26368 (2019)  </a:t>
            </a:r>
          </a:p>
        </p:txBody>
      </p:sp>
      <p:pic>
        <p:nvPicPr>
          <p:cNvPr id="28" name="Picture 27" descr="Antoine.png">
            <a:extLst>
              <a:ext uri="{FF2B5EF4-FFF2-40B4-BE49-F238E27FC236}">
                <a16:creationId xmlns:a16="http://schemas.microsoft.com/office/drawing/2014/main" id="{EF9B4DD5-931C-6F45-89B5-AD427FA8409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74" y="4840287"/>
            <a:ext cx="1220237" cy="1199900"/>
          </a:xfrm>
          <a:prstGeom prst="rect">
            <a:avLst/>
          </a:prstGeom>
        </p:spPr>
      </p:pic>
      <p:sp>
        <p:nvSpPr>
          <p:cNvPr id="30" name="TextBox 52">
            <a:extLst>
              <a:ext uri="{FF2B5EF4-FFF2-40B4-BE49-F238E27FC236}">
                <a16:creationId xmlns:a16="http://schemas.microsoft.com/office/drawing/2014/main" id="{7E5675EB-BAE9-CB4D-A4AC-2FF93C820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0412" y="6032930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/>
              <a:t>Antoine </a:t>
            </a:r>
            <a:r>
              <a:rPr lang="en-US" sz="1800" dirty="0" err="1"/>
              <a:t>Carof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48303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5" name="Object 45"/>
          <p:cNvGraphicFramePr>
            <a:graphicFrameLocks noChangeAspect="1"/>
          </p:cNvGraphicFramePr>
          <p:nvPr/>
        </p:nvGraphicFramePr>
        <p:xfrm>
          <a:off x="4419600" y="2728912"/>
          <a:ext cx="3962400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18" name="Equation" r:id="rId3" imgW="3479800" imgH="2400300" progId="Equation.3">
                  <p:embed/>
                </p:oleObj>
              </mc:Choice>
              <mc:Fallback>
                <p:oleObj name="Equation" r:id="rId3" imgW="3479800" imgH="2400300" progId="Equation.3">
                  <p:embed/>
                  <p:pic>
                    <p:nvPicPr>
                      <p:cNvPr id="52225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28912"/>
                        <a:ext cx="3962400" cy="273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26" name="Group 59"/>
          <p:cNvGrpSpPr>
            <a:grpSpLocks/>
          </p:cNvGrpSpPr>
          <p:nvPr/>
        </p:nvGrpSpPr>
        <p:grpSpPr bwMode="auto">
          <a:xfrm>
            <a:off x="914400" y="2859087"/>
            <a:ext cx="2249488" cy="2362200"/>
            <a:chOff x="553961" y="268287"/>
            <a:chExt cx="2249455" cy="2361413"/>
          </a:xfrm>
        </p:grpSpPr>
        <p:grpSp>
          <p:nvGrpSpPr>
            <p:cNvPr id="52244" name="Group 5"/>
            <p:cNvGrpSpPr>
              <a:grpSpLocks/>
            </p:cNvGrpSpPr>
            <p:nvPr/>
          </p:nvGrpSpPr>
          <p:grpSpPr bwMode="auto">
            <a:xfrm>
              <a:off x="601802" y="402308"/>
              <a:ext cx="686160" cy="766465"/>
              <a:chOff x="837840" y="644822"/>
              <a:chExt cx="1143000" cy="1235163"/>
            </a:xfrm>
          </p:grpSpPr>
          <p:pic>
            <p:nvPicPr>
              <p:cNvPr id="52278" name="Picture 3" descr="pcb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40" y="649287"/>
                <a:ext cx="1143000" cy="123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79" name="TextBox 4"/>
              <p:cNvSpPr txBox="1">
                <a:spLocks noChangeArrowheads="1"/>
              </p:cNvSpPr>
              <p:nvPr/>
            </p:nvSpPr>
            <p:spPr bwMode="auto">
              <a:xfrm>
                <a:off x="838200" y="644822"/>
                <a:ext cx="152040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400" b="1">
                    <a:solidFill>
                      <a:schemeClr val="bg1"/>
                    </a:solidFill>
                  </a:rPr>
                  <a:t>I</a:t>
                </a:r>
              </a:p>
            </p:txBody>
          </p:sp>
        </p:grpSp>
        <p:grpSp>
          <p:nvGrpSpPr>
            <p:cNvPr id="52245" name="Group 9"/>
            <p:cNvGrpSpPr>
              <a:grpSpLocks/>
            </p:cNvGrpSpPr>
            <p:nvPr/>
          </p:nvGrpSpPr>
          <p:grpSpPr bwMode="auto">
            <a:xfrm rot="1449001">
              <a:off x="1294338" y="406773"/>
              <a:ext cx="686160" cy="766465"/>
              <a:chOff x="837840" y="644822"/>
              <a:chExt cx="1143000" cy="1235163"/>
            </a:xfrm>
          </p:grpSpPr>
          <p:pic>
            <p:nvPicPr>
              <p:cNvPr id="52276" name="Picture 10" descr="pcb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40" y="649287"/>
                <a:ext cx="1143000" cy="123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77" name="TextBox 11"/>
              <p:cNvSpPr txBox="1">
                <a:spLocks noChangeArrowheads="1"/>
              </p:cNvSpPr>
              <p:nvPr/>
            </p:nvSpPr>
            <p:spPr bwMode="auto">
              <a:xfrm>
                <a:off x="838200" y="644822"/>
                <a:ext cx="152040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400" b="1">
                    <a:solidFill>
                      <a:schemeClr val="bg1"/>
                    </a:solidFill>
                  </a:rPr>
                  <a:t>I</a:t>
                </a:r>
              </a:p>
            </p:txBody>
          </p:sp>
        </p:grpSp>
        <p:grpSp>
          <p:nvGrpSpPr>
            <p:cNvPr id="52246" name="Group 15"/>
            <p:cNvGrpSpPr>
              <a:grpSpLocks/>
            </p:cNvGrpSpPr>
            <p:nvPr/>
          </p:nvGrpSpPr>
          <p:grpSpPr bwMode="auto">
            <a:xfrm>
              <a:off x="553961" y="1151181"/>
              <a:ext cx="686160" cy="766465"/>
              <a:chOff x="837840" y="644822"/>
              <a:chExt cx="1143000" cy="1235163"/>
            </a:xfrm>
          </p:grpSpPr>
          <p:pic>
            <p:nvPicPr>
              <p:cNvPr id="52274" name="Picture 16" descr="pcb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40" y="649287"/>
                <a:ext cx="1143000" cy="123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75" name="TextBox 17"/>
              <p:cNvSpPr txBox="1">
                <a:spLocks noChangeArrowheads="1"/>
              </p:cNvSpPr>
              <p:nvPr/>
            </p:nvSpPr>
            <p:spPr bwMode="auto">
              <a:xfrm>
                <a:off x="838200" y="644822"/>
                <a:ext cx="152040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400" b="1">
                    <a:solidFill>
                      <a:schemeClr val="bg1"/>
                    </a:solidFill>
                  </a:rPr>
                  <a:t>I</a:t>
                </a:r>
              </a:p>
            </p:txBody>
          </p:sp>
        </p:grpSp>
        <p:grpSp>
          <p:nvGrpSpPr>
            <p:cNvPr id="52247" name="Group 18"/>
            <p:cNvGrpSpPr>
              <a:grpSpLocks/>
            </p:cNvGrpSpPr>
            <p:nvPr/>
          </p:nvGrpSpPr>
          <p:grpSpPr bwMode="auto">
            <a:xfrm rot="-3979466">
              <a:off x="1246497" y="1155646"/>
              <a:ext cx="686160" cy="766465"/>
              <a:chOff x="837840" y="644822"/>
              <a:chExt cx="1143000" cy="1235163"/>
            </a:xfrm>
          </p:grpSpPr>
          <p:pic>
            <p:nvPicPr>
              <p:cNvPr id="52272" name="Picture 19" descr="pcb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40" y="649287"/>
                <a:ext cx="1143000" cy="123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73" name="TextBox 20"/>
              <p:cNvSpPr txBox="1">
                <a:spLocks noChangeArrowheads="1"/>
              </p:cNvSpPr>
              <p:nvPr/>
            </p:nvSpPr>
            <p:spPr bwMode="auto">
              <a:xfrm>
                <a:off x="838200" y="644822"/>
                <a:ext cx="152040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400" b="1">
                    <a:solidFill>
                      <a:schemeClr val="bg1"/>
                    </a:solidFill>
                  </a:rPr>
                  <a:t>I</a:t>
                </a:r>
              </a:p>
            </p:txBody>
          </p:sp>
        </p:grpSp>
        <p:grpSp>
          <p:nvGrpSpPr>
            <p:cNvPr id="52248" name="Group 21"/>
            <p:cNvGrpSpPr>
              <a:grpSpLocks/>
            </p:cNvGrpSpPr>
            <p:nvPr/>
          </p:nvGrpSpPr>
          <p:grpSpPr bwMode="auto">
            <a:xfrm rot="-4380525">
              <a:off x="2002121" y="1155646"/>
              <a:ext cx="686160" cy="766465"/>
              <a:chOff x="837840" y="644822"/>
              <a:chExt cx="1143000" cy="1235163"/>
            </a:xfrm>
          </p:grpSpPr>
          <p:pic>
            <p:nvPicPr>
              <p:cNvPr id="52270" name="Picture 22" descr="pcb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40" y="649287"/>
                <a:ext cx="1143000" cy="123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71" name="TextBox 23"/>
              <p:cNvSpPr txBox="1">
                <a:spLocks noChangeArrowheads="1"/>
              </p:cNvSpPr>
              <p:nvPr/>
            </p:nvSpPr>
            <p:spPr bwMode="auto">
              <a:xfrm>
                <a:off x="838200" y="644822"/>
                <a:ext cx="152040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400" b="1">
                    <a:solidFill>
                      <a:schemeClr val="bg1"/>
                    </a:solidFill>
                  </a:rPr>
                  <a:t>I</a:t>
                </a:r>
              </a:p>
            </p:txBody>
          </p:sp>
        </p:grpSp>
        <p:grpSp>
          <p:nvGrpSpPr>
            <p:cNvPr id="52249" name="Group 24"/>
            <p:cNvGrpSpPr>
              <a:grpSpLocks/>
            </p:cNvGrpSpPr>
            <p:nvPr/>
          </p:nvGrpSpPr>
          <p:grpSpPr bwMode="auto">
            <a:xfrm>
              <a:off x="618475" y="1858770"/>
              <a:ext cx="686160" cy="766465"/>
              <a:chOff x="837840" y="644822"/>
              <a:chExt cx="1143000" cy="1235163"/>
            </a:xfrm>
          </p:grpSpPr>
          <p:pic>
            <p:nvPicPr>
              <p:cNvPr id="52268" name="Picture 25" descr="pcb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40" y="649287"/>
                <a:ext cx="1143000" cy="123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69" name="TextBox 26"/>
              <p:cNvSpPr txBox="1">
                <a:spLocks noChangeArrowheads="1"/>
              </p:cNvSpPr>
              <p:nvPr/>
            </p:nvSpPr>
            <p:spPr bwMode="auto">
              <a:xfrm>
                <a:off x="838200" y="644822"/>
                <a:ext cx="152040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400" b="1">
                    <a:solidFill>
                      <a:schemeClr val="bg1"/>
                    </a:solidFill>
                  </a:rPr>
                  <a:t>I</a:t>
                </a:r>
              </a:p>
            </p:txBody>
          </p:sp>
        </p:grpSp>
        <p:grpSp>
          <p:nvGrpSpPr>
            <p:cNvPr id="52250" name="Group 27"/>
            <p:cNvGrpSpPr>
              <a:grpSpLocks/>
            </p:cNvGrpSpPr>
            <p:nvPr/>
          </p:nvGrpSpPr>
          <p:grpSpPr bwMode="auto">
            <a:xfrm rot="-4800145">
              <a:off x="1311011" y="1863235"/>
              <a:ext cx="686160" cy="766465"/>
              <a:chOff x="837840" y="644822"/>
              <a:chExt cx="1143000" cy="1235163"/>
            </a:xfrm>
          </p:grpSpPr>
          <p:pic>
            <p:nvPicPr>
              <p:cNvPr id="52266" name="Picture 28" descr="pcb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40" y="649287"/>
                <a:ext cx="1143000" cy="123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67" name="TextBox 29"/>
              <p:cNvSpPr txBox="1">
                <a:spLocks noChangeArrowheads="1"/>
              </p:cNvSpPr>
              <p:nvPr/>
            </p:nvSpPr>
            <p:spPr bwMode="auto">
              <a:xfrm>
                <a:off x="838200" y="644822"/>
                <a:ext cx="152040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400" b="1">
                    <a:solidFill>
                      <a:schemeClr val="bg1"/>
                    </a:solidFill>
                  </a:rPr>
                  <a:t>I</a:t>
                </a:r>
              </a:p>
            </p:txBody>
          </p:sp>
        </p:grpSp>
        <p:grpSp>
          <p:nvGrpSpPr>
            <p:cNvPr id="52251" name="Group 30"/>
            <p:cNvGrpSpPr>
              <a:grpSpLocks/>
            </p:cNvGrpSpPr>
            <p:nvPr/>
          </p:nvGrpSpPr>
          <p:grpSpPr bwMode="auto">
            <a:xfrm rot="918601">
              <a:off x="2066635" y="1863235"/>
              <a:ext cx="686160" cy="766465"/>
              <a:chOff x="837840" y="644822"/>
              <a:chExt cx="1143000" cy="1235163"/>
            </a:xfrm>
          </p:grpSpPr>
          <p:pic>
            <p:nvPicPr>
              <p:cNvPr id="52264" name="Picture 31" descr="pcb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40" y="649287"/>
                <a:ext cx="1143000" cy="123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65" name="TextBox 32"/>
              <p:cNvSpPr txBox="1">
                <a:spLocks noChangeArrowheads="1"/>
              </p:cNvSpPr>
              <p:nvPr/>
            </p:nvSpPr>
            <p:spPr bwMode="auto">
              <a:xfrm>
                <a:off x="838200" y="644822"/>
                <a:ext cx="152040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400" b="1">
                    <a:solidFill>
                      <a:schemeClr val="bg1"/>
                    </a:solidFill>
                  </a:rPr>
                  <a:t>I</a:t>
                </a:r>
              </a:p>
            </p:txBody>
          </p:sp>
        </p:grpSp>
        <p:sp>
          <p:nvSpPr>
            <p:cNvPr id="52252" name="TextBox 47"/>
            <p:cNvSpPr txBox="1">
              <a:spLocks noChangeArrowheads="1"/>
            </p:cNvSpPr>
            <p:nvPr/>
          </p:nvSpPr>
          <p:spPr bwMode="auto">
            <a:xfrm>
              <a:off x="762000" y="268287"/>
              <a:ext cx="2616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1</a:t>
              </a:r>
            </a:p>
          </p:txBody>
        </p:sp>
        <p:sp>
          <p:nvSpPr>
            <p:cNvPr id="52253" name="TextBox 48"/>
            <p:cNvSpPr txBox="1">
              <a:spLocks noChangeArrowheads="1"/>
            </p:cNvSpPr>
            <p:nvPr/>
          </p:nvSpPr>
          <p:spPr bwMode="auto">
            <a:xfrm>
              <a:off x="1490990" y="268287"/>
              <a:ext cx="2616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4</a:t>
              </a:r>
            </a:p>
          </p:txBody>
        </p:sp>
        <p:sp>
          <p:nvSpPr>
            <p:cNvPr id="52254" name="TextBox 49"/>
            <p:cNvSpPr txBox="1">
              <a:spLocks noChangeArrowheads="1"/>
            </p:cNvSpPr>
            <p:nvPr/>
          </p:nvSpPr>
          <p:spPr bwMode="auto">
            <a:xfrm>
              <a:off x="2209800" y="268287"/>
              <a:ext cx="2616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7</a:t>
              </a:r>
            </a:p>
          </p:txBody>
        </p:sp>
        <p:sp>
          <p:nvSpPr>
            <p:cNvPr id="52255" name="TextBox 50"/>
            <p:cNvSpPr txBox="1">
              <a:spLocks noChangeArrowheads="1"/>
            </p:cNvSpPr>
            <p:nvPr/>
          </p:nvSpPr>
          <p:spPr bwMode="auto">
            <a:xfrm>
              <a:off x="728990" y="1058088"/>
              <a:ext cx="2616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2</a:t>
              </a:r>
            </a:p>
          </p:txBody>
        </p:sp>
        <p:sp>
          <p:nvSpPr>
            <p:cNvPr id="52256" name="TextBox 51"/>
            <p:cNvSpPr txBox="1">
              <a:spLocks noChangeArrowheads="1"/>
            </p:cNvSpPr>
            <p:nvPr/>
          </p:nvSpPr>
          <p:spPr bwMode="auto">
            <a:xfrm>
              <a:off x="1452518" y="1058088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  5</a:t>
              </a:r>
            </a:p>
          </p:txBody>
        </p:sp>
        <p:sp>
          <p:nvSpPr>
            <p:cNvPr id="52257" name="TextBox 53"/>
            <p:cNvSpPr txBox="1">
              <a:spLocks noChangeArrowheads="1"/>
            </p:cNvSpPr>
            <p:nvPr/>
          </p:nvSpPr>
          <p:spPr bwMode="auto">
            <a:xfrm>
              <a:off x="762000" y="1792287"/>
              <a:ext cx="2616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3</a:t>
              </a:r>
            </a:p>
          </p:txBody>
        </p:sp>
        <p:sp>
          <p:nvSpPr>
            <p:cNvPr id="52258" name="TextBox 54"/>
            <p:cNvSpPr txBox="1">
              <a:spLocks noChangeArrowheads="1"/>
            </p:cNvSpPr>
            <p:nvPr/>
          </p:nvSpPr>
          <p:spPr bwMode="auto">
            <a:xfrm>
              <a:off x="1433282" y="1792287"/>
              <a:ext cx="3770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   6</a:t>
              </a:r>
            </a:p>
          </p:txBody>
        </p:sp>
        <p:sp>
          <p:nvSpPr>
            <p:cNvPr id="52259" name="TextBox 55"/>
            <p:cNvSpPr txBox="1">
              <a:spLocks noChangeArrowheads="1"/>
            </p:cNvSpPr>
            <p:nvPr/>
          </p:nvSpPr>
          <p:spPr bwMode="auto">
            <a:xfrm>
              <a:off x="2171328" y="1792287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  9</a:t>
              </a:r>
            </a:p>
          </p:txBody>
        </p:sp>
        <p:grpSp>
          <p:nvGrpSpPr>
            <p:cNvPr id="52260" name="Group 56"/>
            <p:cNvGrpSpPr>
              <a:grpSpLocks/>
            </p:cNvGrpSpPr>
            <p:nvPr/>
          </p:nvGrpSpPr>
          <p:grpSpPr bwMode="auto">
            <a:xfrm rot="4236286">
              <a:off x="2077104" y="412130"/>
              <a:ext cx="686160" cy="766465"/>
              <a:chOff x="837840" y="644822"/>
              <a:chExt cx="1143000" cy="1235163"/>
            </a:xfrm>
          </p:grpSpPr>
          <p:pic>
            <p:nvPicPr>
              <p:cNvPr id="52262" name="Picture 57" descr="pcb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40" y="649287"/>
                <a:ext cx="1143000" cy="123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63" name="TextBox 58"/>
              <p:cNvSpPr txBox="1">
                <a:spLocks noChangeArrowheads="1"/>
              </p:cNvSpPr>
              <p:nvPr/>
            </p:nvSpPr>
            <p:spPr bwMode="auto">
              <a:xfrm>
                <a:off x="838200" y="644822"/>
                <a:ext cx="152040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2400" b="1">
                    <a:solidFill>
                      <a:schemeClr val="bg1"/>
                    </a:solidFill>
                  </a:rPr>
                  <a:t>I</a:t>
                </a:r>
              </a:p>
            </p:txBody>
          </p:sp>
        </p:grpSp>
        <p:sp>
          <p:nvSpPr>
            <p:cNvPr id="52261" name="TextBox 52"/>
            <p:cNvSpPr txBox="1">
              <a:spLocks noChangeArrowheads="1"/>
            </p:cNvSpPr>
            <p:nvPr/>
          </p:nvSpPr>
          <p:spPr bwMode="auto">
            <a:xfrm>
              <a:off x="2252990" y="1058088"/>
              <a:ext cx="2616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8  </a:t>
              </a:r>
            </a:p>
          </p:txBody>
        </p:sp>
      </p:grpSp>
      <p:sp>
        <p:nvSpPr>
          <p:cNvPr id="52227" name="Title 1"/>
          <p:cNvSpPr>
            <a:spLocks noGrp="1"/>
          </p:cNvSpPr>
          <p:nvPr>
            <p:ph type="title"/>
          </p:nvPr>
        </p:nvSpPr>
        <p:spPr>
          <a:xfrm>
            <a:off x="0" y="192088"/>
            <a:ext cx="9067800" cy="381000"/>
          </a:xfrm>
        </p:spPr>
        <p:txBody>
          <a:bodyPr/>
          <a:lstStyle/>
          <a:p>
            <a:r>
              <a:rPr lang="en-US" sz="2800" b="1" u="sng" dirty="0">
                <a:solidFill>
                  <a:schemeClr val="tx1"/>
                </a:solidFill>
                <a:latin typeface="Times New Roman" charset="0"/>
              </a:rPr>
              <a:t>1. Fast calculation of Hole Hamiltonian</a:t>
            </a:r>
            <a:endParaRPr lang="en-US" sz="2800" b="1" u="sng" baseline="-250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2228" name="TextBox 13"/>
          <p:cNvSpPr txBox="1">
            <a:spLocks noChangeArrowheads="1"/>
          </p:cNvSpPr>
          <p:nvPr/>
        </p:nvSpPr>
        <p:spPr bwMode="auto">
          <a:xfrm>
            <a:off x="3776663" y="3795712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i="1"/>
              <a:t>H </a:t>
            </a:r>
            <a:r>
              <a:rPr lang="en-US" sz="2000" i="1" baseline="30000"/>
              <a:t> </a:t>
            </a:r>
            <a:r>
              <a:rPr lang="en-US" sz="2000" i="1"/>
              <a:t>=</a:t>
            </a:r>
          </a:p>
          <a:p>
            <a:pPr eaLnBrk="1" hangingPunct="1"/>
            <a:endParaRPr lang="en-US" sz="2000" i="1"/>
          </a:p>
        </p:txBody>
      </p:sp>
      <p:sp>
        <p:nvSpPr>
          <p:cNvPr id="52229" name="TextBox 13"/>
          <p:cNvSpPr txBox="1">
            <a:spLocks noChangeArrowheads="1"/>
          </p:cNvSpPr>
          <p:nvPr/>
        </p:nvSpPr>
        <p:spPr bwMode="auto">
          <a:xfrm>
            <a:off x="381000" y="3163887"/>
            <a:ext cx="53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ϕ</a:t>
            </a:r>
            <a:r>
              <a:rPr lang="en-US" sz="1800" baseline="-25000"/>
              <a:t>1</a:t>
            </a:r>
          </a:p>
        </p:txBody>
      </p:sp>
      <p:sp>
        <p:nvSpPr>
          <p:cNvPr id="52230" name="TextBox 13"/>
          <p:cNvSpPr txBox="1">
            <a:spLocks noChangeArrowheads="1"/>
          </p:cNvSpPr>
          <p:nvPr/>
        </p:nvSpPr>
        <p:spPr bwMode="auto">
          <a:xfrm>
            <a:off x="381000" y="3925887"/>
            <a:ext cx="53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ϕ</a:t>
            </a:r>
            <a:r>
              <a:rPr lang="en-US" sz="1800" baseline="-25000"/>
              <a:t>2</a:t>
            </a:r>
          </a:p>
        </p:txBody>
      </p:sp>
      <p:sp>
        <p:nvSpPr>
          <p:cNvPr id="52231" name="TextBox 13"/>
          <p:cNvSpPr txBox="1">
            <a:spLocks noChangeArrowheads="1"/>
          </p:cNvSpPr>
          <p:nvPr/>
        </p:nvSpPr>
        <p:spPr bwMode="auto">
          <a:xfrm>
            <a:off x="381000" y="4611687"/>
            <a:ext cx="53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/>
              <a:t>ϕ</a:t>
            </a:r>
            <a:r>
              <a:rPr lang="en-US" sz="1800" baseline="-25000"/>
              <a:t>3</a:t>
            </a:r>
          </a:p>
        </p:txBody>
      </p:sp>
      <p:cxnSp>
        <p:nvCxnSpPr>
          <p:cNvPr id="52232" name="Straight Arrow Connector 14"/>
          <p:cNvCxnSpPr>
            <a:cxnSpLocks noChangeShapeType="1"/>
          </p:cNvCxnSpPr>
          <p:nvPr/>
        </p:nvCxnSpPr>
        <p:spPr bwMode="auto">
          <a:xfrm>
            <a:off x="685800" y="4840287"/>
            <a:ext cx="228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2233" name="Straight Arrow Connector 121"/>
          <p:cNvCxnSpPr>
            <a:cxnSpLocks noChangeShapeType="1"/>
          </p:cNvCxnSpPr>
          <p:nvPr/>
        </p:nvCxnSpPr>
        <p:spPr bwMode="auto">
          <a:xfrm>
            <a:off x="685800" y="4154487"/>
            <a:ext cx="228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2234" name="Straight Arrow Connector 122"/>
          <p:cNvCxnSpPr>
            <a:cxnSpLocks noChangeShapeType="1"/>
          </p:cNvCxnSpPr>
          <p:nvPr/>
        </p:nvCxnSpPr>
        <p:spPr bwMode="auto">
          <a:xfrm>
            <a:off x="685800" y="3392487"/>
            <a:ext cx="228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2235" name="Object 4"/>
          <p:cNvGraphicFramePr>
            <a:graphicFrameLocks noChangeAspect="1"/>
          </p:cNvGraphicFramePr>
          <p:nvPr/>
        </p:nvGraphicFramePr>
        <p:xfrm>
          <a:off x="7086600" y="2097087"/>
          <a:ext cx="12747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19" name="Equation" r:id="rId6" imgW="673100" imgH="241300" progId="Equation.3">
                  <p:embed/>
                </p:oleObj>
              </mc:Choice>
              <mc:Fallback>
                <p:oleObj name="Equation" r:id="rId6" imgW="673100" imgH="241300" progId="Equation.3">
                  <p:embed/>
                  <p:pic>
                    <p:nvPicPr>
                      <p:cNvPr id="522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2097087"/>
                        <a:ext cx="12747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6" name="TextBox 13"/>
          <p:cNvSpPr txBox="1">
            <a:spLocks noChangeArrowheads="1"/>
          </p:cNvSpPr>
          <p:nvPr/>
        </p:nvSpPr>
        <p:spPr bwMode="auto">
          <a:xfrm>
            <a:off x="4953000" y="1414462"/>
            <a:ext cx="1447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force field</a:t>
            </a:r>
            <a:endParaRPr lang="en-US" sz="2000" i="1" baseline="30000"/>
          </a:p>
        </p:txBody>
      </p:sp>
      <p:sp>
        <p:nvSpPr>
          <p:cNvPr id="52237" name="Oval 1"/>
          <p:cNvSpPr>
            <a:spLocks noChangeArrowheads="1"/>
          </p:cNvSpPr>
          <p:nvPr/>
        </p:nvSpPr>
        <p:spPr bwMode="auto">
          <a:xfrm>
            <a:off x="5715000" y="2728912"/>
            <a:ext cx="533400" cy="457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>
              <a:cs typeface="Times New Roman" charset="0"/>
            </a:endParaRPr>
          </a:p>
        </p:txBody>
      </p:sp>
      <p:cxnSp>
        <p:nvCxnSpPr>
          <p:cNvPr id="52238" name="Straight Connector 6"/>
          <p:cNvCxnSpPr>
            <a:cxnSpLocks noChangeShapeType="1"/>
          </p:cNvCxnSpPr>
          <p:nvPr/>
        </p:nvCxnSpPr>
        <p:spPr bwMode="auto">
          <a:xfrm flipH="1">
            <a:off x="6019800" y="1814512"/>
            <a:ext cx="762000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2239" name="Oval 66"/>
          <p:cNvSpPr>
            <a:spLocks noChangeArrowheads="1"/>
          </p:cNvSpPr>
          <p:nvPr/>
        </p:nvSpPr>
        <p:spPr bwMode="auto">
          <a:xfrm>
            <a:off x="4419600" y="2728912"/>
            <a:ext cx="533400" cy="4572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>
              <a:cs typeface="Times New Roman" charset="0"/>
            </a:endParaRPr>
          </a:p>
        </p:txBody>
      </p:sp>
      <p:sp>
        <p:nvSpPr>
          <p:cNvPr id="52240" name="TextBox 13"/>
          <p:cNvSpPr txBox="1">
            <a:spLocks noChangeArrowheads="1"/>
          </p:cNvSpPr>
          <p:nvPr/>
        </p:nvSpPr>
        <p:spPr bwMode="auto">
          <a:xfrm>
            <a:off x="6781800" y="1335087"/>
            <a:ext cx="2133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Analytic overlap </a:t>
            </a:r>
          </a:p>
          <a:p>
            <a:pPr eaLnBrk="1" hangingPunct="1"/>
            <a:r>
              <a:rPr lang="en-US" sz="2000"/>
              <a:t>method (AOM)</a:t>
            </a:r>
            <a:endParaRPr lang="en-US" sz="2000" i="1" baseline="30000"/>
          </a:p>
        </p:txBody>
      </p:sp>
      <p:cxnSp>
        <p:nvCxnSpPr>
          <p:cNvPr id="52241" name="Straight Connector 6"/>
          <p:cNvCxnSpPr>
            <a:cxnSpLocks noChangeShapeType="1"/>
          </p:cNvCxnSpPr>
          <p:nvPr/>
        </p:nvCxnSpPr>
        <p:spPr bwMode="auto">
          <a:xfrm flipH="1">
            <a:off x="4724400" y="1814512"/>
            <a:ext cx="762000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2242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450656"/>
              </p:ext>
            </p:extLst>
          </p:nvPr>
        </p:nvGraphicFramePr>
        <p:xfrm>
          <a:off x="593458" y="1636139"/>
          <a:ext cx="19843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20" name="Equation" r:id="rId8" imgW="1041400" imgH="317500" progId="Equation.3">
                  <p:embed/>
                </p:oleObj>
              </mc:Choice>
              <mc:Fallback>
                <p:oleObj name="Equation" r:id="rId8" imgW="1041400" imgH="317500" progId="Equation.3">
                  <p:embed/>
                  <p:pic>
                    <p:nvPicPr>
                      <p:cNvPr id="52242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58" y="1636139"/>
                        <a:ext cx="19843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3" name="TextBox 13"/>
          <p:cNvSpPr txBox="1">
            <a:spLocks noChangeArrowheads="1"/>
          </p:cNvSpPr>
          <p:nvPr/>
        </p:nvSpPr>
        <p:spPr bwMode="auto">
          <a:xfrm>
            <a:off x="491270" y="1150800"/>
            <a:ext cx="441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Hole Hamiltonian (``Tight binding”):</a:t>
            </a:r>
            <a:endParaRPr lang="en-US" sz="2000" i="1" baseline="30000" dirty="0"/>
          </a:p>
        </p:txBody>
      </p:sp>
      <p:sp>
        <p:nvSpPr>
          <p:cNvPr id="57" name="TextBox 52"/>
          <p:cNvSpPr txBox="1">
            <a:spLocks noChangeArrowheads="1"/>
          </p:cNvSpPr>
          <p:nvPr/>
        </p:nvSpPr>
        <p:spPr bwMode="auto">
          <a:xfrm>
            <a:off x="2438400" y="573087"/>
            <a:ext cx="441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dirty="0"/>
              <a:t>J. Spencer, F. </a:t>
            </a:r>
            <a:r>
              <a:rPr lang="en-US" sz="1600" dirty="0" err="1"/>
              <a:t>Gajdos</a:t>
            </a:r>
            <a:r>
              <a:rPr lang="en-US" sz="1600" dirty="0"/>
              <a:t>, JB</a:t>
            </a:r>
            <a:r>
              <a:rPr lang="en-US" sz="1600" i="1" dirty="0"/>
              <a:t>, JCP </a:t>
            </a:r>
            <a:r>
              <a:rPr lang="en-US" sz="1600" b="1" dirty="0"/>
              <a:t>145</a:t>
            </a:r>
            <a:r>
              <a:rPr lang="en-US" sz="1600" dirty="0"/>
              <a:t>, 064102</a:t>
            </a:r>
            <a:r>
              <a:rPr lang="en-US" sz="1600" i="1" dirty="0"/>
              <a:t>, </a:t>
            </a:r>
            <a:r>
              <a:rPr lang="en-US" sz="1600" dirty="0"/>
              <a:t>2016.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1971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 descr="habsabana-1.png">
            <a:extLst>
              <a:ext uri="{FF2B5EF4-FFF2-40B4-BE49-F238E27FC236}">
                <a16:creationId xmlns:a16="http://schemas.microsoft.com/office/drawing/2014/main" id="{B3E97D6C-3906-714C-BCF9-6E02DC030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25488"/>
            <a:ext cx="63246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itle 1">
            <a:extLst>
              <a:ext uri="{FF2B5EF4-FFF2-40B4-BE49-F238E27FC236}">
                <a16:creationId xmlns:a16="http://schemas.microsoft.com/office/drawing/2014/main" id="{78D61B81-A9F0-FA49-BDFC-E93D215806A5}"/>
              </a:ext>
            </a:extLst>
          </p:cNvPr>
          <p:cNvSpPr txBox="1">
            <a:spLocks/>
          </p:cNvSpPr>
          <p:nvPr/>
        </p:nvSpPr>
        <p:spPr bwMode="auto">
          <a:xfrm>
            <a:off x="144463" y="39688"/>
            <a:ext cx="899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1" u="sng">
                <a:solidFill>
                  <a:schemeClr val="tx2"/>
                </a:solidFill>
              </a:rPr>
              <a:t>Ultrafast estimation of electronic couplings</a:t>
            </a:r>
            <a:r>
              <a:rPr lang="en-US" altLang="en-US" b="1">
                <a:solidFill>
                  <a:schemeClr val="tx2"/>
                </a:solidFill>
              </a:rPr>
              <a:t> </a:t>
            </a:r>
            <a:endParaRPr lang="en-US" altLang="en-US" b="1" i="1" baseline="-25000">
              <a:solidFill>
                <a:schemeClr val="tx2"/>
              </a:solidFill>
            </a:endParaRPr>
          </a:p>
        </p:txBody>
      </p:sp>
      <p:sp>
        <p:nvSpPr>
          <p:cNvPr id="62467" name="TextBox 9">
            <a:extLst>
              <a:ext uri="{FF2B5EF4-FFF2-40B4-BE49-F238E27FC236}">
                <a16:creationId xmlns:a16="http://schemas.microsoft.com/office/drawing/2014/main" id="{B1945173-C61A-BD40-8E41-786509CCE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4863" y="463550"/>
            <a:ext cx="53165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/>
              <a:t>F. Gajdos, JB </a:t>
            </a:r>
            <a:r>
              <a:rPr lang="en-US" altLang="en-US" sz="1600" i="1"/>
              <a:t>et al. J. Chem. Theor. Comput. </a:t>
            </a:r>
            <a:r>
              <a:rPr lang="en-US" altLang="en-US" sz="1600" b="1"/>
              <a:t>10</a:t>
            </a:r>
            <a:r>
              <a:rPr lang="en-US" altLang="en-US" sz="1600"/>
              <a:t>, 4653 (2014).</a:t>
            </a:r>
            <a:r>
              <a:rPr lang="en-US" altLang="en-US" sz="1600" i="1"/>
              <a:t> </a:t>
            </a:r>
          </a:p>
        </p:txBody>
      </p:sp>
      <p:graphicFrame>
        <p:nvGraphicFramePr>
          <p:cNvPr id="62468" name="Object 4">
            <a:extLst>
              <a:ext uri="{FF2B5EF4-FFF2-40B4-BE49-F238E27FC236}">
                <a16:creationId xmlns:a16="http://schemas.microsoft.com/office/drawing/2014/main" id="{FEC8CA3E-A952-A14E-A1D5-E212D873A9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335088"/>
          <a:ext cx="1600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35" name="Equation" r:id="rId4" imgW="838200" imgH="292100" progId="Equation.3">
                  <p:embed/>
                </p:oleObj>
              </mc:Choice>
              <mc:Fallback>
                <p:oleObj name="Equation" r:id="rId4" imgW="838200" imgH="292100" progId="Equation.3">
                  <p:embed/>
                  <p:pic>
                    <p:nvPicPr>
                      <p:cNvPr id="62468" name="Object 4">
                        <a:extLst>
                          <a:ext uri="{FF2B5EF4-FFF2-40B4-BE49-F238E27FC236}">
                            <a16:creationId xmlns:a16="http://schemas.microsoft.com/office/drawing/2014/main" id="{FEC8CA3E-A952-A14E-A1D5-E212D873A9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335088"/>
                        <a:ext cx="16002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TextBox 12">
            <a:extLst>
              <a:ext uri="{FF2B5EF4-FFF2-40B4-BE49-F238E27FC236}">
                <a16:creationId xmlns:a16="http://schemas.microsoft.com/office/drawing/2014/main" id="{F5011241-1488-D248-BE3C-4BB9683CE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030288"/>
            <a:ext cx="1546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0000CC"/>
                </a:solidFill>
              </a:rPr>
              <a:t>blue symbols</a:t>
            </a:r>
          </a:p>
          <a:p>
            <a:pPr algn="ctr" eaLnBrk="1" hangingPunct="1"/>
            <a:r>
              <a:rPr lang="en-US" altLang="en-US" sz="2000">
                <a:solidFill>
                  <a:srgbClr val="0000CC"/>
                </a:solidFill>
              </a:rPr>
              <a:t>=</a:t>
            </a:r>
          </a:p>
          <a:p>
            <a:pPr algn="ctr" eaLnBrk="1" hangingPunct="1"/>
            <a:r>
              <a:rPr lang="en-US" altLang="en-US" sz="2000">
                <a:solidFill>
                  <a:srgbClr val="0000CC"/>
                </a:solidFill>
              </a:rPr>
              <a:t>Training set </a:t>
            </a:r>
          </a:p>
        </p:txBody>
      </p:sp>
      <p:sp>
        <p:nvSpPr>
          <p:cNvPr id="62470" name="Down Arrow 3">
            <a:extLst>
              <a:ext uri="{FF2B5EF4-FFF2-40B4-BE49-F238E27FC236}">
                <a16:creationId xmlns:a16="http://schemas.microsoft.com/office/drawing/2014/main" id="{1C4670F7-FB4D-DE49-A9F1-C902CF22F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173288"/>
            <a:ext cx="533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62471" name="Object 4">
            <a:extLst>
              <a:ext uri="{FF2B5EF4-FFF2-40B4-BE49-F238E27FC236}">
                <a16:creationId xmlns:a16="http://schemas.microsoft.com/office/drawing/2014/main" id="{C2DEC94A-8218-0345-BEC7-345988EB53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2554288"/>
          <a:ext cx="25415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36" name="Equation" r:id="rId6" imgW="1600200" imgH="241300" progId="Equation.3">
                  <p:embed/>
                </p:oleObj>
              </mc:Choice>
              <mc:Fallback>
                <p:oleObj name="Equation" r:id="rId6" imgW="1600200" imgH="241300" progId="Equation.3">
                  <p:embed/>
                  <p:pic>
                    <p:nvPicPr>
                      <p:cNvPr id="62471" name="Object 4">
                        <a:extLst>
                          <a:ext uri="{FF2B5EF4-FFF2-40B4-BE49-F238E27FC236}">
                            <a16:creationId xmlns:a16="http://schemas.microsoft.com/office/drawing/2014/main" id="{C2DEC94A-8218-0345-BEC7-345988EB53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554288"/>
                        <a:ext cx="2541588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2" name="TextBox 15">
            <a:extLst>
              <a:ext uri="{FF2B5EF4-FFF2-40B4-BE49-F238E27FC236}">
                <a16:creationId xmlns:a16="http://schemas.microsoft.com/office/drawing/2014/main" id="{D6FA1A0D-6136-C048-AB11-CFF0E30C7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916238"/>
            <a:ext cx="1358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/>
              <a:t>(black line)  </a:t>
            </a:r>
          </a:p>
        </p:txBody>
      </p:sp>
      <p:sp>
        <p:nvSpPr>
          <p:cNvPr id="62473" name="TextBox 16">
            <a:extLst>
              <a:ext uri="{FF2B5EF4-FFF2-40B4-BE49-F238E27FC236}">
                <a16:creationId xmlns:a16="http://schemas.microsoft.com/office/drawing/2014/main" id="{AF95E4EB-EC98-9844-9AB9-4CBEC340C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697288"/>
            <a:ext cx="2557463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FF0000"/>
                </a:solidFill>
              </a:rPr>
              <a:t>o</a:t>
            </a:r>
            <a:r>
              <a:rPr lang="en-US" altLang="en-US" sz="2000">
                <a:solidFill>
                  <a:srgbClr val="008000"/>
                </a:solidFill>
              </a:rPr>
              <a:t>t</a:t>
            </a:r>
            <a:r>
              <a:rPr lang="en-US" altLang="en-US" sz="2000">
                <a:solidFill>
                  <a:srgbClr val="FF87C3"/>
                </a:solidFill>
              </a:rPr>
              <a:t>h</a:t>
            </a:r>
            <a:r>
              <a:rPr lang="en-US" altLang="en-US" sz="2000">
                <a:solidFill>
                  <a:srgbClr val="FF6600"/>
                </a:solidFill>
              </a:rPr>
              <a:t>e</a:t>
            </a:r>
            <a:r>
              <a:rPr lang="en-US" altLang="en-US" sz="2000">
                <a:solidFill>
                  <a:srgbClr val="74D5FF"/>
                </a:solidFill>
              </a:rPr>
              <a:t>r</a:t>
            </a:r>
            <a:r>
              <a:rPr lang="en-US" altLang="en-US" sz="2000"/>
              <a:t> symbols</a:t>
            </a:r>
          </a:p>
          <a:p>
            <a:pPr algn="ctr" eaLnBrk="1" hangingPunct="1"/>
            <a:r>
              <a:rPr lang="en-US" altLang="en-US" sz="2000"/>
              <a:t>=</a:t>
            </a:r>
          </a:p>
          <a:p>
            <a:pPr algn="ctr" eaLnBrk="1" hangingPunct="1"/>
            <a:r>
              <a:rPr lang="en-US" altLang="en-US" sz="2000"/>
              <a:t>Test sets</a:t>
            </a:r>
          </a:p>
          <a:p>
            <a:pPr algn="ctr" eaLnBrk="1" hangingPunct="1"/>
            <a:endParaRPr lang="en-US" altLang="en-US" sz="2000"/>
          </a:p>
          <a:p>
            <a:pPr algn="ctr" eaLnBrk="1" hangingPunct="1"/>
            <a:endParaRPr lang="en-US" altLang="en-US" sz="2000"/>
          </a:p>
          <a:p>
            <a:pPr algn="ctr" eaLnBrk="1" hangingPunct="1"/>
            <a:r>
              <a:rPr lang="en-US" altLang="en-US" sz="2000">
                <a:solidFill>
                  <a:srgbClr val="FF0000"/>
                </a:solidFill>
              </a:rPr>
              <a:t>mean error = factor 1.9</a:t>
            </a:r>
          </a:p>
          <a:p>
            <a:pPr algn="ctr" eaLnBrk="1" hangingPunct="1"/>
            <a:r>
              <a:rPr lang="en-US" altLang="en-US" sz="2000">
                <a:solidFill>
                  <a:srgbClr val="FF0000"/>
                </a:solidFill>
              </a:rPr>
              <a:t>over 5 decades!    </a:t>
            </a:r>
          </a:p>
        </p:txBody>
      </p:sp>
      <p:sp>
        <p:nvSpPr>
          <p:cNvPr id="62474" name="Down Arrow 17">
            <a:extLst>
              <a:ext uri="{FF2B5EF4-FFF2-40B4-BE49-F238E27FC236}">
                <a16:creationId xmlns:a16="http://schemas.microsoft.com/office/drawing/2014/main" id="{C38C5479-E3A5-D54F-9F80-69FA1B7BD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750" y="4840288"/>
            <a:ext cx="533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11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04A8D14F-A1A8-C94F-AFEC-BF646A96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9688"/>
            <a:ext cx="8991600" cy="609600"/>
          </a:xfrm>
        </p:spPr>
        <p:txBody>
          <a:bodyPr/>
          <a:lstStyle/>
          <a:p>
            <a:r>
              <a:rPr lang="en-US" altLang="en-US" sz="2800" b="1" u="sng" dirty="0">
                <a:ea typeface="ＭＳ Ｐゴシック" panose="020B0600070205080204" pitchFamily="34" charset="-128"/>
              </a:rPr>
              <a:t>Speed-up of 6 orders of magnitude, 20% loss of accuracy </a:t>
            </a:r>
          </a:p>
        </p:txBody>
      </p:sp>
      <p:grpSp>
        <p:nvGrpSpPr>
          <p:cNvPr id="63490" name="Group 2">
            <a:extLst>
              <a:ext uri="{FF2B5EF4-FFF2-40B4-BE49-F238E27FC236}">
                <a16:creationId xmlns:a16="http://schemas.microsoft.com/office/drawing/2014/main" id="{1AED6537-EE58-1649-8BE7-7C2076113F39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106488"/>
            <a:ext cx="7467600" cy="5105400"/>
            <a:chOff x="762000" y="725487"/>
            <a:chExt cx="7690322" cy="5372086"/>
          </a:xfrm>
        </p:grpSpPr>
        <p:sp>
          <p:nvSpPr>
            <p:cNvPr id="63492" name="TextBox 112">
              <a:extLst>
                <a:ext uri="{FF2B5EF4-FFF2-40B4-BE49-F238E27FC236}">
                  <a16:creationId xmlns:a16="http://schemas.microsoft.com/office/drawing/2014/main" id="{2AA90EB6-39BF-7845-B38E-9FC5C7041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1849" y="3582504"/>
              <a:ext cx="162000" cy="10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4000">
                <a:solidFill>
                  <a:srgbClr val="008000"/>
                </a:solidFill>
              </a:endParaRPr>
            </a:p>
          </p:txBody>
        </p:sp>
        <p:pic>
          <p:nvPicPr>
            <p:cNvPr id="63493" name="Picture 118" descr="timings.png">
              <a:extLst>
                <a:ext uri="{FF2B5EF4-FFF2-40B4-BE49-F238E27FC236}">
                  <a16:creationId xmlns:a16="http://schemas.microsoft.com/office/drawing/2014/main" id="{55E22821-A266-A44E-898E-199907C8E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725487"/>
              <a:ext cx="7690322" cy="5154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4" name="TextBox 121">
              <a:extLst>
                <a:ext uri="{FF2B5EF4-FFF2-40B4-BE49-F238E27FC236}">
                  <a16:creationId xmlns:a16="http://schemas.microsoft.com/office/drawing/2014/main" id="{E38267B5-13FA-BE4A-B78E-193549C38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6815" y="2020887"/>
              <a:ext cx="162000" cy="32040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4000">
                <a:solidFill>
                  <a:srgbClr val="008000"/>
                </a:solidFill>
              </a:endParaRPr>
            </a:p>
          </p:txBody>
        </p:sp>
        <p:sp>
          <p:nvSpPr>
            <p:cNvPr id="63495" name="TextBox 124">
              <a:extLst>
                <a:ext uri="{FF2B5EF4-FFF2-40B4-BE49-F238E27FC236}">
                  <a16:creationId xmlns:a16="http://schemas.microsoft.com/office/drawing/2014/main" id="{9DE940B3-DC5B-5848-92AB-B7402E409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171" y="2478087"/>
              <a:ext cx="162000" cy="23040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4000">
                <a:solidFill>
                  <a:srgbClr val="008000"/>
                </a:solidFill>
              </a:endParaRPr>
            </a:p>
          </p:txBody>
        </p:sp>
        <p:sp>
          <p:nvSpPr>
            <p:cNvPr id="63496" name="TextBox 125">
              <a:extLst>
                <a:ext uri="{FF2B5EF4-FFF2-40B4-BE49-F238E27FC236}">
                  <a16:creationId xmlns:a16="http://schemas.microsoft.com/office/drawing/2014/main" id="{9D859A94-810B-C743-A33D-52D31CDEF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6649" y="4535487"/>
              <a:ext cx="162000" cy="4320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4000">
                <a:solidFill>
                  <a:srgbClr val="008000"/>
                </a:solidFill>
              </a:endParaRPr>
            </a:p>
          </p:txBody>
        </p:sp>
        <p:sp>
          <p:nvSpPr>
            <p:cNvPr id="63497" name="TextBox 126">
              <a:extLst>
                <a:ext uri="{FF2B5EF4-FFF2-40B4-BE49-F238E27FC236}">
                  <a16:creationId xmlns:a16="http://schemas.microsoft.com/office/drawing/2014/main" id="{DA42C021-982A-FC4C-B5F5-5294C939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473487"/>
              <a:ext cx="162000" cy="10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4000">
                <a:solidFill>
                  <a:srgbClr val="008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7D64E5E-C5EA-454C-8544-48A7E20D2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5350" y="4437171"/>
              <a:ext cx="940038" cy="166040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63491" name="TextBox 10">
            <a:extLst>
              <a:ext uri="{FF2B5EF4-FFF2-40B4-BE49-F238E27FC236}">
                <a16:creationId xmlns:a16="http://schemas.microsoft.com/office/drawing/2014/main" id="{707D4A2E-4001-3449-B6C7-29478FD5A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39750"/>
            <a:ext cx="53165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/>
              <a:t>F. Gajdos, JB </a:t>
            </a:r>
            <a:r>
              <a:rPr lang="en-US" altLang="en-US" sz="1600" i="1"/>
              <a:t>et al. J. Chem. Theor. Comput. </a:t>
            </a:r>
            <a:r>
              <a:rPr lang="en-US" altLang="en-US" sz="1600" b="1"/>
              <a:t>10</a:t>
            </a:r>
            <a:r>
              <a:rPr lang="en-US" altLang="en-US" sz="1600"/>
              <a:t>, 4653 (2014).</a:t>
            </a:r>
            <a:r>
              <a:rPr lang="en-US" altLang="en-US" sz="160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97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89C1-C4B5-3B4F-BDA0-8AE8BC17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696200" cy="725487"/>
          </a:xfrm>
        </p:spPr>
        <p:txBody>
          <a:bodyPr/>
          <a:lstStyle/>
          <a:p>
            <a:r>
              <a:rPr lang="en-US" sz="2800" b="1" u="sng" dirty="0"/>
              <a:t>Density of states rubrene valence band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67012-F699-DD4B-8279-FDC3019B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54087"/>
            <a:ext cx="5562600" cy="389318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D7D63F5-1AD3-1346-B3DC-0191C6959AF5}"/>
              </a:ext>
            </a:extLst>
          </p:cNvPr>
          <p:cNvSpPr/>
          <p:nvPr/>
        </p:nvSpPr>
        <p:spPr bwMode="auto">
          <a:xfrm>
            <a:off x="4229100" y="1716087"/>
            <a:ext cx="4572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A73BD71-647C-8248-A36F-B2EE6D7713C1}"/>
              </a:ext>
            </a:extLst>
          </p:cNvPr>
          <p:cNvSpPr/>
          <p:nvPr/>
        </p:nvSpPr>
        <p:spPr bwMode="auto">
          <a:xfrm>
            <a:off x="4267200" y="2249487"/>
            <a:ext cx="457200" cy="2286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43DC3-34F3-2145-823A-C7DCFB4C6369}"/>
              </a:ext>
            </a:extLst>
          </p:cNvPr>
          <p:cNvSpPr txBox="1"/>
          <p:nvPr/>
        </p:nvSpPr>
        <p:spPr>
          <a:xfrm>
            <a:off x="7086600" y="3621087"/>
            <a:ext cx="152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top of </a:t>
            </a:r>
          </a:p>
          <a:p>
            <a:r>
              <a:rPr lang="en-US" sz="2000" dirty="0"/>
              <a:t>valence band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4FC6FB-3C86-9247-A8F2-56C19ECA6C93}"/>
              </a:ext>
            </a:extLst>
          </p:cNvPr>
          <p:cNvCxnSpPr/>
          <p:nvPr/>
        </p:nvCxnSpPr>
        <p:spPr bwMode="auto">
          <a:xfrm flipH="1">
            <a:off x="6934200" y="4230687"/>
            <a:ext cx="228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A8AE73-6629-C24B-A29B-8772FB5774B5}"/>
              </a:ext>
            </a:extLst>
          </p:cNvPr>
          <p:cNvSpPr txBox="1"/>
          <p:nvPr/>
        </p:nvSpPr>
        <p:spPr>
          <a:xfrm>
            <a:off x="1591947" y="5323975"/>
            <a:ext cx="5731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à"/>
            </a:pPr>
            <a:r>
              <a:rPr lang="en-US" sz="2000" dirty="0">
                <a:sym typeface="Wingdings" pitchFamily="2" charset="2"/>
              </a:rPr>
              <a:t>Good agreement AOM vs </a:t>
            </a:r>
            <a:r>
              <a:rPr lang="en-US" sz="2000" dirty="0" err="1">
                <a:sym typeface="Wingdings" pitchFamily="2" charset="2"/>
              </a:rPr>
              <a:t>sDFT</a:t>
            </a:r>
            <a:r>
              <a:rPr lang="en-US" sz="2000" dirty="0">
                <a:sym typeface="Wingdings" pitchFamily="2" charset="2"/>
              </a:rPr>
              <a:t> for peak position</a:t>
            </a:r>
          </a:p>
          <a:p>
            <a:r>
              <a:rPr lang="en-US" sz="2000" dirty="0">
                <a:sym typeface="Wingdings" pitchFamily="2" charset="2"/>
              </a:rPr>
              <a:t>       and band width (0.5 eV)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622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>
          <a:xfrm>
            <a:off x="0" y="140712"/>
            <a:ext cx="9067800" cy="381000"/>
          </a:xfrm>
        </p:spPr>
        <p:txBody>
          <a:bodyPr/>
          <a:lstStyle/>
          <a:p>
            <a:r>
              <a:rPr lang="en-US" sz="2800" b="1" u="sng" dirty="0">
                <a:solidFill>
                  <a:schemeClr val="tx1"/>
                </a:solidFill>
                <a:latin typeface="Times New Roman" charset="0"/>
              </a:rPr>
              <a:t>2. Fast calculation of nuclear gradients</a:t>
            </a:r>
            <a:endParaRPr lang="en-US" sz="2800" b="1" u="sng" baseline="-250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7" name="TextBox 52"/>
          <p:cNvSpPr txBox="1">
            <a:spLocks noChangeArrowheads="1"/>
          </p:cNvSpPr>
          <p:nvPr/>
        </p:nvSpPr>
        <p:spPr bwMode="auto">
          <a:xfrm>
            <a:off x="2444591" y="521711"/>
            <a:ext cx="44072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dirty="0"/>
              <a:t>J. Spencer, F. </a:t>
            </a:r>
            <a:r>
              <a:rPr lang="en-US" sz="1600" dirty="0" err="1"/>
              <a:t>Gajdos</a:t>
            </a:r>
            <a:r>
              <a:rPr lang="en-US" sz="1600" dirty="0"/>
              <a:t>, JB</a:t>
            </a:r>
            <a:r>
              <a:rPr lang="en-US" sz="1600" i="1" dirty="0"/>
              <a:t>, JCP </a:t>
            </a:r>
            <a:r>
              <a:rPr lang="en-US" sz="1600" b="1" dirty="0"/>
              <a:t>145</a:t>
            </a:r>
            <a:r>
              <a:rPr lang="en-US" sz="1600" dirty="0"/>
              <a:t>, 064102</a:t>
            </a:r>
            <a:r>
              <a:rPr lang="en-US" sz="1600" i="1" dirty="0"/>
              <a:t>, </a:t>
            </a:r>
            <a:r>
              <a:rPr lang="en-US" sz="1600" dirty="0"/>
              <a:t>2016</a:t>
            </a:r>
          </a:p>
          <a:p>
            <a:pPr algn="ctr" eaLnBrk="1" hangingPunct="1"/>
            <a:r>
              <a:rPr lang="en-US" sz="1600" dirty="0"/>
              <a:t> A. </a:t>
            </a:r>
            <a:r>
              <a:rPr lang="en-US" sz="1600" dirty="0" err="1"/>
              <a:t>Carof</a:t>
            </a:r>
            <a:r>
              <a:rPr lang="en-US" sz="1600" dirty="0"/>
              <a:t>, S. Giannini, JB, </a:t>
            </a:r>
            <a:r>
              <a:rPr lang="en-US" sz="1600" i="1" dirty="0"/>
              <a:t>JCP</a:t>
            </a:r>
            <a:r>
              <a:rPr lang="en-US" sz="1600" dirty="0"/>
              <a:t> </a:t>
            </a:r>
            <a:r>
              <a:rPr lang="en-US" sz="1600" b="1" dirty="0"/>
              <a:t>147</a:t>
            </a:r>
            <a:r>
              <a:rPr lang="en-US" sz="1600" dirty="0"/>
              <a:t>, 214113, 2017</a:t>
            </a:r>
            <a:endParaRPr lang="en-US" sz="1600" i="1" dirty="0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/>
        </p:nvGraphicFramePr>
        <p:xfrm>
          <a:off x="144463" y="1238251"/>
          <a:ext cx="37877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59" name="Equation" r:id="rId3" imgW="1600200" imgH="431800" progId="Equation.3">
                  <p:embed/>
                </p:oleObj>
              </mc:Choice>
              <mc:Fallback>
                <p:oleObj name="Equation" r:id="rId3" imgW="1600200" imgH="431800" progId="Equation.3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463" y="1238251"/>
                        <a:ext cx="3787775" cy="102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/>
        </p:nvGraphicFramePr>
        <p:xfrm>
          <a:off x="2824163" y="2946400"/>
          <a:ext cx="25860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60" name="Equation" r:id="rId5" imgW="1092200" imgH="254000" progId="Equation.3">
                  <p:embed/>
                </p:oleObj>
              </mc:Choice>
              <mc:Fallback>
                <p:oleObj name="Equation" r:id="rId5" imgW="1092200" imgH="254000" progId="Equation.3">
                  <p:embed/>
                  <p:pic>
                    <p:nvPicPr>
                      <p:cNvPr id="59" name="Object 5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4163" y="2946400"/>
                        <a:ext cx="2586037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/>
        </p:nvGraphicFramePr>
        <p:xfrm>
          <a:off x="2667000" y="4165600"/>
          <a:ext cx="29162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61" name="Equation" r:id="rId7" imgW="1231900" imgH="304800" progId="Equation.3">
                  <p:embed/>
                </p:oleObj>
              </mc:Choice>
              <mc:Fallback>
                <p:oleObj name="Equation" r:id="rId7" imgW="1231900" imgH="304800" progId="Equation.3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7000" y="4165600"/>
                        <a:ext cx="2916237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/>
        </p:nvGraphicFramePr>
        <p:xfrm>
          <a:off x="2763837" y="5537200"/>
          <a:ext cx="2646363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62" name="Equation" r:id="rId9" imgW="1117600" imgH="317500" progId="Equation.3">
                  <p:embed/>
                </p:oleObj>
              </mc:Choice>
              <mc:Fallback>
                <p:oleObj name="Equation" r:id="rId9" imgW="1117600" imgH="317500" progId="Equation.3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3837" y="5537200"/>
                        <a:ext cx="2646363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762000" y="2336800"/>
            <a:ext cx="160172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nuclear force on 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adiabatic PES </a:t>
            </a:r>
            <a:r>
              <a:rPr lang="en-US" sz="1600" b="1" i="1" dirty="0" err="1">
                <a:solidFill>
                  <a:srgbClr val="FF0000"/>
                </a:solidFill>
              </a:rPr>
              <a:t>i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 bwMode="auto">
          <a:xfrm>
            <a:off x="5731937" y="3022600"/>
            <a:ext cx="33564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3366FF"/>
                </a:solidFill>
              </a:rPr>
              <a:t>off-diagonal gradients in HOMO basis</a:t>
            </a:r>
          </a:p>
          <a:p>
            <a:pPr algn="ctr"/>
            <a:r>
              <a:rPr lang="en-US" sz="1600" dirty="0">
                <a:solidFill>
                  <a:srgbClr val="3366FF"/>
                </a:solidFill>
              </a:rPr>
              <a:t>(diagonal gradient from force field</a:t>
            </a:r>
            <a:r>
              <a:rPr lang="en-US" sz="2000" dirty="0">
                <a:solidFill>
                  <a:srgbClr val="3366FF"/>
                </a:solidFill>
              </a:rPr>
              <a:t>)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6399095" y="5613400"/>
            <a:ext cx="216225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3366FF"/>
                </a:solidFill>
              </a:rPr>
              <a:t>NACV in HOMO basis </a:t>
            </a:r>
          </a:p>
          <a:p>
            <a:pPr algn="ctr"/>
            <a:r>
              <a:rPr lang="en-US" sz="1600" dirty="0">
                <a:solidFill>
                  <a:srgbClr val="3366FF"/>
                </a:solidFill>
              </a:rPr>
              <a:t>(finite difference)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5950095" y="4394200"/>
            <a:ext cx="29594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3366FF"/>
                </a:solidFill>
              </a:rPr>
              <a:t>overlap gradients in HOMO basis</a:t>
            </a:r>
            <a:endParaRPr lang="en-US" sz="1600" i="1" dirty="0">
              <a:solidFill>
                <a:srgbClr val="3366F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4191000" y="5003800"/>
            <a:ext cx="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 flipV="1">
            <a:off x="4191000" y="3632200"/>
            <a:ext cx="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H="1" flipV="1">
            <a:off x="3200400" y="2260600"/>
            <a:ext cx="6858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Picture 14" descr="Antoi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60800"/>
            <a:ext cx="1702977" cy="1674594"/>
          </a:xfrm>
          <a:prstGeom prst="rect">
            <a:avLst/>
          </a:prstGeom>
        </p:spPr>
      </p:pic>
      <p:sp>
        <p:nvSpPr>
          <p:cNvPr id="17" name="TextBox 52"/>
          <p:cNvSpPr txBox="1">
            <a:spLocks noChangeArrowheads="1"/>
          </p:cNvSpPr>
          <p:nvPr/>
        </p:nvSpPr>
        <p:spPr bwMode="auto">
          <a:xfrm>
            <a:off x="423837" y="5498663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/>
              <a:t>Antoine </a:t>
            </a:r>
            <a:r>
              <a:rPr lang="en-US" sz="1800" dirty="0" err="1"/>
              <a:t>Carof</a:t>
            </a:r>
            <a:r>
              <a:rPr lang="en-US" sz="1800" dirty="0"/>
              <a:t> </a:t>
            </a:r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4572000" y="2260600"/>
            <a:ext cx="7620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4575175" y="1193800"/>
          <a:ext cx="4416425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63" name="Equation" r:id="rId12" imgW="2222500" imgH="482600" progId="Equation.3">
                  <p:embed/>
                </p:oleObj>
              </mc:Choice>
              <mc:Fallback>
                <p:oleObj name="Equation" r:id="rId12" imgW="2222500" imgH="4826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75175" y="1193800"/>
                        <a:ext cx="4416425" cy="960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 bwMode="auto">
          <a:xfrm>
            <a:off x="6138868" y="2379246"/>
            <a:ext cx="23193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NACV between PESs </a:t>
            </a:r>
            <a:r>
              <a:rPr lang="en-US" sz="1600" b="1" i="1" dirty="0" err="1">
                <a:solidFill>
                  <a:srgbClr val="FF0000"/>
                </a:solidFill>
              </a:rPr>
              <a:t>i,j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2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"/>
            <a:ext cx="7696200" cy="649288"/>
          </a:xfrm>
        </p:spPr>
        <p:txBody>
          <a:bodyPr/>
          <a:lstStyle/>
          <a:p>
            <a:pPr eaLnBrk="1" hangingPunct="1"/>
            <a:r>
              <a:rPr lang="en-GB" sz="2800" b="1" u="sng" dirty="0"/>
              <a:t>3. Making surface hopping work</a:t>
            </a:r>
            <a:endParaRPr lang="en-US" sz="2800" b="1" u="sng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818" y="576135"/>
            <a:ext cx="8915400" cy="35052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</a:t>
            </a:r>
          </a:p>
          <a:p>
            <a:pPr eaLnBrk="1" hangingPunct="1">
              <a:lnSpc>
                <a:spcPct val="80000"/>
              </a:lnSpc>
            </a:pPr>
            <a:r>
              <a:rPr lang="en-GB" sz="2000" b="1" dirty="0">
                <a:sym typeface="Wingdings"/>
              </a:rPr>
              <a:t>Decoherence correction: </a:t>
            </a:r>
            <a:r>
              <a:rPr lang="en-GB" sz="2000" dirty="0">
                <a:sym typeface="Wingdings"/>
              </a:rPr>
              <a:t>damping of inactive states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using frozen Gaussian approximation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000" b="1" dirty="0">
                <a:sym typeface="Wingdings"/>
              </a:rPr>
              <a:t>Detection of trivial crossing: </a:t>
            </a:r>
            <a:r>
              <a:rPr lang="en-GB" sz="2000" dirty="0">
                <a:sym typeface="Wingdings"/>
              </a:rPr>
              <a:t>(</a:t>
            </a:r>
            <a:r>
              <a:rPr lang="en-GB" sz="2000" dirty="0" err="1">
                <a:sym typeface="Wingdings"/>
              </a:rPr>
              <a:t>i</a:t>
            </a:r>
            <a:r>
              <a:rPr lang="en-GB" sz="2000" dirty="0">
                <a:sym typeface="Wingdings"/>
              </a:rPr>
              <a:t>) State tracking algorithm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(ii) Enforcing sum rule:  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</a:t>
            </a:r>
            <a:endParaRPr lang="en-GB" sz="2000" dirty="0">
              <a:solidFill>
                <a:srgbClr val="3366FF"/>
              </a:solidFill>
              <a:sym typeface="Wingdings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olidFill>
                  <a:srgbClr val="3366FF"/>
                </a:solidFill>
                <a:sym typeface="Wingdings"/>
              </a:rPr>
              <a:t>     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olidFill>
                <a:srgbClr val="3366FF"/>
              </a:solidFill>
              <a:sym typeface="Wingdings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000" b="1" dirty="0">
                <a:sym typeface="Wingdings"/>
              </a:rPr>
              <a:t>Removal of decoherence-correction induced artificial long-range CT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via projection of wavefunction in moving active region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</a:t>
            </a:r>
            <a:endParaRPr lang="en-GB" sz="2000" dirty="0">
              <a:solidFill>
                <a:srgbClr val="3366FF"/>
              </a:solidFill>
              <a:sym typeface="Wingdings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olidFill>
                  <a:srgbClr val="0070C0"/>
                </a:solidFill>
                <a:sym typeface="Wingdings"/>
              </a:rPr>
              <a:t>        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639846" y="1779587"/>
          <a:ext cx="2133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89" name="Equation" r:id="rId4" imgW="1574800" imgH="571500" progId="Equation.3">
                  <p:embed/>
                </p:oleObj>
              </mc:Choice>
              <mc:Fallback>
                <p:oleObj name="Equation" r:id="rId4" imgW="1574800" imgH="5715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9846" y="1779587"/>
                        <a:ext cx="21336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479897"/>
              </p:ext>
            </p:extLst>
          </p:nvPr>
        </p:nvGraphicFramePr>
        <p:xfrm>
          <a:off x="3102343" y="3668011"/>
          <a:ext cx="1965326" cy="757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90" name="Equation" r:id="rId6" imgW="1549400" imgH="596900" progId="Equation.3">
                  <p:embed/>
                </p:oleObj>
              </mc:Choice>
              <mc:Fallback>
                <p:oleObj name="Equation" r:id="rId6" imgW="1549400" imgH="596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2343" y="3668011"/>
                        <a:ext cx="1965326" cy="757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259230"/>
              </p:ext>
            </p:extLst>
          </p:nvPr>
        </p:nvGraphicFramePr>
        <p:xfrm>
          <a:off x="5254093" y="3873369"/>
          <a:ext cx="1841350" cy="620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91" name="Equation" r:id="rId8" imgW="1282700" imgH="431800" progId="Equation.3">
                  <p:embed/>
                </p:oleObj>
              </mc:Choice>
              <mc:Fallback>
                <p:oleObj name="Equation" r:id="rId8" imgW="1282700" imgH="4318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54093" y="3873369"/>
                        <a:ext cx="1841350" cy="620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820446" y="1868487"/>
          <a:ext cx="2133600" cy="490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92" name="Equation" r:id="rId10" imgW="1270000" imgH="292100" progId="Equation.3">
                  <p:embed/>
                </p:oleObj>
              </mc:Choice>
              <mc:Fallback>
                <p:oleObj name="Equation" r:id="rId10" imgW="1270000" imgH="292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0446" y="1868487"/>
                        <a:ext cx="2133600" cy="490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61005" y="1940653"/>
            <a:ext cx="2778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Schwartz, Bittner, </a:t>
            </a:r>
            <a:r>
              <a:rPr lang="en-US" sz="1400" dirty="0" err="1"/>
              <a:t>Prezhdo</a:t>
            </a:r>
            <a:r>
              <a:rPr lang="en-US" sz="1400" dirty="0"/>
              <a:t>, </a:t>
            </a:r>
            <a:r>
              <a:rPr lang="en-US" sz="1400" dirty="0" err="1"/>
              <a:t>Rossky</a:t>
            </a:r>
            <a:r>
              <a:rPr lang="en-US" sz="1400" dirty="0"/>
              <a:t>,</a:t>
            </a:r>
          </a:p>
          <a:p>
            <a:r>
              <a:rPr lang="en-US" sz="1400" i="1" dirty="0"/>
              <a:t>JCP</a:t>
            </a:r>
            <a:r>
              <a:rPr lang="en-US" sz="1400" dirty="0"/>
              <a:t> 104, 5942 (1996)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7420" y="3870398"/>
            <a:ext cx="1625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Wang and </a:t>
            </a:r>
            <a:r>
              <a:rPr lang="en-US" sz="1400" dirty="0" err="1"/>
              <a:t>Prezhdo</a:t>
            </a:r>
            <a:r>
              <a:rPr lang="en-US" sz="1400" dirty="0"/>
              <a:t>, </a:t>
            </a:r>
          </a:p>
          <a:p>
            <a:r>
              <a:rPr lang="en-US" sz="1400" i="1" dirty="0"/>
              <a:t>JPCL</a:t>
            </a:r>
            <a:r>
              <a:rPr lang="en-US" sz="1400" dirty="0"/>
              <a:t> 5, 713 (2014)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564BCF-B5F5-7741-B022-E414591553A8}"/>
              </a:ext>
            </a:extLst>
          </p:cNvPr>
          <p:cNvSpPr txBox="1"/>
          <p:nvPr/>
        </p:nvSpPr>
        <p:spPr>
          <a:xfrm>
            <a:off x="7224147" y="5552571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Giannini, </a:t>
            </a:r>
            <a:r>
              <a:rPr lang="en-US" sz="1400" dirty="0" err="1"/>
              <a:t>Carof</a:t>
            </a:r>
            <a:r>
              <a:rPr lang="en-US" sz="1400" dirty="0"/>
              <a:t>, JB </a:t>
            </a:r>
          </a:p>
          <a:p>
            <a:r>
              <a:rPr lang="en-US" sz="1400" i="1" dirty="0"/>
              <a:t>JPCL</a:t>
            </a:r>
            <a:r>
              <a:rPr lang="en-US" sz="1400" dirty="0"/>
              <a:t> (2018)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D0B7D-9152-FF46-BBE3-6756BACA545E}"/>
              </a:ext>
            </a:extLst>
          </p:cNvPr>
          <p:cNvSpPr txBox="1"/>
          <p:nvPr/>
        </p:nvSpPr>
        <p:spPr>
          <a:xfrm>
            <a:off x="6623390" y="2933548"/>
            <a:ext cx="256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Giannini, </a:t>
            </a:r>
            <a:r>
              <a:rPr lang="en-US" sz="1400" dirty="0" err="1"/>
              <a:t>Carof</a:t>
            </a:r>
            <a:r>
              <a:rPr lang="en-US" sz="1400" dirty="0"/>
              <a:t>, JB </a:t>
            </a:r>
            <a:r>
              <a:rPr lang="en-US" sz="1400" i="1" dirty="0"/>
              <a:t>JPCL</a:t>
            </a:r>
            <a:r>
              <a:rPr lang="en-US" sz="1400" dirty="0"/>
              <a:t> (2018)</a:t>
            </a:r>
          </a:p>
          <a:p>
            <a:r>
              <a:rPr lang="en-US" sz="1400" dirty="0"/>
              <a:t>similar to </a:t>
            </a:r>
            <a:r>
              <a:rPr lang="en-US" sz="1400" dirty="0" err="1"/>
              <a:t>Tretiak’s</a:t>
            </a:r>
            <a:r>
              <a:rPr lang="en-US" sz="1400" dirty="0"/>
              <a:t> algorithm  </a:t>
            </a:r>
          </a:p>
        </p:txBody>
      </p:sp>
    </p:spTree>
    <p:extLst>
      <p:ext uri="{BB962C8B-B14F-4D97-AF65-F5344CB8AC3E}">
        <p14:creationId xmlns:p14="http://schemas.microsoft.com/office/powerpoint/2010/main" val="72198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4050-9021-E345-A051-3C42518A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687"/>
            <a:ext cx="7772400" cy="685800"/>
          </a:xfrm>
        </p:spPr>
        <p:txBody>
          <a:bodyPr/>
          <a:lstStyle/>
          <a:p>
            <a:r>
              <a:rPr lang="en-US" sz="2800" b="1" u="sng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09AD6-7F29-DC42-92F1-E290798E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4087"/>
            <a:ext cx="8153400" cy="3883024"/>
          </a:xfrm>
        </p:spPr>
        <p:txBody>
          <a:bodyPr/>
          <a:lstStyle/>
          <a:p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FOB-SH: a tool for simulating electronic transport processes in truly nanoscale molecular materials 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Application to charge transport in organic crystals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    and the emergence of large ``flickering” polarons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Tricks of the Trade: importance of decoherence correction, trivial crossing detection and all that</a:t>
            </a:r>
          </a:p>
        </p:txBody>
      </p:sp>
    </p:spTree>
    <p:extLst>
      <p:ext uri="{BB962C8B-B14F-4D97-AF65-F5344CB8AC3E}">
        <p14:creationId xmlns:p14="http://schemas.microsoft.com/office/powerpoint/2010/main" val="350439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4050-9021-E345-A051-3C42518A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687"/>
            <a:ext cx="7772400" cy="685800"/>
          </a:xfrm>
        </p:spPr>
        <p:txBody>
          <a:bodyPr/>
          <a:lstStyle/>
          <a:p>
            <a:r>
              <a:rPr lang="en-US" sz="2800" b="1" u="sng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09AD6-7F29-DC42-92F1-E290798E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7887"/>
            <a:ext cx="8153400" cy="3883024"/>
          </a:xfrm>
        </p:spPr>
        <p:txBody>
          <a:bodyPr/>
          <a:lstStyle/>
          <a:p>
            <a:r>
              <a:rPr lang="en-US" sz="2800" dirty="0"/>
              <a:t>FOB-SH: a tool for simulating electronic transport processes in truly nanoscale molecular materials 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Application to charge transport in </a:t>
            </a:r>
          </a:p>
          <a:p>
            <a:pPr marL="0" indent="0">
              <a:buNone/>
            </a:pPr>
            <a:r>
              <a:rPr lang="en-US" sz="2800" dirty="0"/>
              <a:t>    organic crystals and the emergence </a:t>
            </a:r>
          </a:p>
          <a:p>
            <a:pPr marL="0" indent="0">
              <a:buNone/>
            </a:pPr>
            <a:r>
              <a:rPr lang="en-US" sz="2800" dirty="0"/>
              <a:t>    of large ``flickering” polarons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Tricks of the Trade: importance of decoherence correction, trivial crossing detection and all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F66-F740-9D4C-ADA9-6FCA17D60C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097087"/>
            <a:ext cx="1623391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5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334C-E28F-9540-8AEF-F22EB95C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88913"/>
            <a:ext cx="7772400" cy="1079500"/>
          </a:xfrm>
        </p:spPr>
        <p:txBody>
          <a:bodyPr/>
          <a:lstStyle/>
          <a:p>
            <a:r>
              <a:rPr lang="en-US" sz="2800" b="1" u="sng" dirty="0"/>
              <a:t>Organic Single Crystals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E3832-7563-334B-9475-4D1F49D94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98" y="801687"/>
            <a:ext cx="5716902" cy="5418164"/>
          </a:xfrm>
          <a:prstGeom prst="rect">
            <a:avLst/>
          </a:prstGeom>
        </p:spPr>
      </p:pic>
      <p:pic>
        <p:nvPicPr>
          <p:cNvPr id="6" name="Picture 5" descr="Samuele.png">
            <a:extLst>
              <a:ext uri="{FF2B5EF4-FFF2-40B4-BE49-F238E27FC236}">
                <a16:creationId xmlns:a16="http://schemas.microsoft.com/office/drawing/2014/main" id="{18A749D2-DE70-554D-B439-9DD7F5C41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31" y="192087"/>
            <a:ext cx="1092434" cy="1219200"/>
          </a:xfrm>
          <a:prstGeom prst="rect">
            <a:avLst/>
          </a:prstGeom>
        </p:spPr>
      </p:pic>
      <p:sp>
        <p:nvSpPr>
          <p:cNvPr id="7" name="TextBox 52">
            <a:extLst>
              <a:ext uri="{FF2B5EF4-FFF2-40B4-BE49-F238E27FC236}">
                <a16:creationId xmlns:a16="http://schemas.microsoft.com/office/drawing/2014/main" id="{412CB8C6-9DC7-9D49-A642-885EDD39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346755"/>
            <a:ext cx="1845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 err="1"/>
              <a:t>Samuele</a:t>
            </a:r>
            <a:r>
              <a:rPr lang="en-US" sz="1800" dirty="0"/>
              <a:t> Giannini</a:t>
            </a:r>
          </a:p>
        </p:txBody>
      </p:sp>
    </p:spTree>
    <p:extLst>
      <p:ext uri="{BB962C8B-B14F-4D97-AF65-F5344CB8AC3E}">
        <p14:creationId xmlns:p14="http://schemas.microsoft.com/office/powerpoint/2010/main" val="198930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17F53C-3794-6B43-A280-99BC9DC6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5314"/>
            <a:ext cx="8763000" cy="507773"/>
          </a:xfrm>
        </p:spPr>
        <p:txBody>
          <a:bodyPr/>
          <a:lstStyle/>
          <a:p>
            <a:r>
              <a:rPr lang="en-US" sz="2800" b="1" u="sng" dirty="0"/>
              <a:t>Hole transport in conductive plane at 300K  </a:t>
            </a:r>
          </a:p>
        </p:txBody>
      </p:sp>
      <p:sp>
        <p:nvSpPr>
          <p:cNvPr id="6" name="TextBox 52">
            <a:extLst>
              <a:ext uri="{FF2B5EF4-FFF2-40B4-BE49-F238E27FC236}">
                <a16:creationId xmlns:a16="http://schemas.microsoft.com/office/drawing/2014/main" id="{A0A60121-2A4C-2644-AF22-BBA838B7C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972" y="570110"/>
            <a:ext cx="62313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Giannini </a:t>
            </a:r>
            <a:r>
              <a:rPr lang="en-US" sz="1400" i="1" dirty="0"/>
              <a:t>et al. Nature Comm. </a:t>
            </a:r>
            <a:r>
              <a:rPr lang="en-US" sz="1400" b="1" dirty="0"/>
              <a:t>10</a:t>
            </a:r>
            <a:r>
              <a:rPr lang="en-US" sz="1400" dirty="0"/>
              <a:t>, 3843</a:t>
            </a:r>
            <a:r>
              <a:rPr lang="en-US" sz="1400" i="1" dirty="0"/>
              <a:t>, </a:t>
            </a:r>
            <a:r>
              <a:rPr lang="en-US" sz="1400" dirty="0"/>
              <a:t>2019; </a:t>
            </a:r>
            <a:r>
              <a:rPr lang="en-US" sz="1400" i="1" dirty="0"/>
              <a:t>Adv. </a:t>
            </a:r>
            <a:r>
              <a:rPr lang="en-US" sz="1400" i="1" dirty="0" err="1"/>
              <a:t>Theor</a:t>
            </a:r>
            <a:r>
              <a:rPr lang="en-US" sz="1400" i="1" dirty="0"/>
              <a:t>. Simul. </a:t>
            </a:r>
            <a:r>
              <a:rPr lang="en-US" sz="1400" b="1" dirty="0"/>
              <a:t>3</a:t>
            </a:r>
            <a:r>
              <a:rPr lang="en-US" sz="1400" i="1" dirty="0"/>
              <a:t>, </a:t>
            </a:r>
            <a:r>
              <a:rPr lang="en-US" sz="1400" dirty="0"/>
              <a:t>2000093</a:t>
            </a:r>
            <a:r>
              <a:rPr lang="en-US" sz="1400" i="1" dirty="0"/>
              <a:t>, </a:t>
            </a:r>
            <a:r>
              <a:rPr lang="en-US" sz="1400" dirty="0"/>
              <a:t>2020.</a:t>
            </a:r>
            <a:r>
              <a:rPr lang="en-US" sz="1400" i="1" dirty="0"/>
              <a:t> 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77E280-14E1-9A44-BF32-6939748A5E21}"/>
              </a:ext>
            </a:extLst>
          </p:cNvPr>
          <p:cNvSpPr txBox="1">
            <a:spLocks/>
          </p:cNvSpPr>
          <p:nvPr/>
        </p:nvSpPr>
        <p:spPr bwMode="auto">
          <a:xfrm>
            <a:off x="1257300" y="1026702"/>
            <a:ext cx="2209800" cy="54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Times New Roman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 kern="0" dirty="0" err="1"/>
              <a:t>pMSB</a:t>
            </a:r>
            <a:endParaRPr lang="en-US" sz="20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23D4D-435F-0846-A375-90DC8392D8FB}"/>
              </a:ext>
            </a:extLst>
          </p:cNvPr>
          <p:cNvSpPr txBox="1"/>
          <p:nvPr/>
        </p:nvSpPr>
        <p:spPr>
          <a:xfrm>
            <a:off x="1118109" y="4992687"/>
            <a:ext cx="2488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small polaron 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5C4EF4-6A75-7447-A22D-6CADB8FB064E}"/>
                  </a:ext>
                </a:extLst>
              </p:cNvPr>
              <p:cNvSpPr txBox="1"/>
              <p:nvPr/>
            </p:nvSpPr>
            <p:spPr>
              <a:xfrm>
                <a:off x="1413703" y="5602286"/>
                <a:ext cx="1896994" cy="548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400" dirty="0"/>
                  <a:t> &lt;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5C4EF4-6A75-7447-A22D-6CADB8FB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703" y="5602286"/>
                <a:ext cx="1896994" cy="548933"/>
              </a:xfrm>
              <a:prstGeom prst="rect">
                <a:avLst/>
              </a:prstGeom>
              <a:blipFill>
                <a:blip r:embed="rId9"/>
                <a:stretch>
                  <a:fillRect l="-7285" r="-8609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822BF3D-8413-D644-B3F2-46E156745FF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28838"/>
            <a:ext cx="1272070" cy="4072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885818-05C5-B644-B9B7-A3A1C1AA365B}"/>
              </a:ext>
            </a:extLst>
          </p:cNvPr>
          <p:cNvSpPr txBox="1"/>
          <p:nvPr/>
        </p:nvSpPr>
        <p:spPr>
          <a:xfrm>
            <a:off x="2895600" y="1023663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6781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17F53C-3794-6B43-A280-99BC9DC6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5314"/>
            <a:ext cx="8763000" cy="507773"/>
          </a:xfrm>
        </p:spPr>
        <p:txBody>
          <a:bodyPr/>
          <a:lstStyle/>
          <a:p>
            <a:r>
              <a:rPr lang="en-US" sz="2800" b="1" u="sng" dirty="0"/>
              <a:t>Hole transport in conductive plane at 300K</a:t>
            </a:r>
          </a:p>
        </p:txBody>
      </p:sp>
      <p:sp>
        <p:nvSpPr>
          <p:cNvPr id="6" name="TextBox 52">
            <a:extLst>
              <a:ext uri="{FF2B5EF4-FFF2-40B4-BE49-F238E27FC236}">
                <a16:creationId xmlns:a16="http://schemas.microsoft.com/office/drawing/2014/main" id="{A0A60121-2A4C-2644-AF22-BBA838B7C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972" y="570110"/>
            <a:ext cx="62313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Giannini </a:t>
            </a:r>
            <a:r>
              <a:rPr lang="en-US" sz="1400" i="1" dirty="0"/>
              <a:t>et al. Nature Comm. </a:t>
            </a:r>
            <a:r>
              <a:rPr lang="en-US" sz="1400" b="1" dirty="0"/>
              <a:t>10</a:t>
            </a:r>
            <a:r>
              <a:rPr lang="en-US" sz="1400" dirty="0"/>
              <a:t>, 3843</a:t>
            </a:r>
            <a:r>
              <a:rPr lang="en-US" sz="1400" i="1" dirty="0"/>
              <a:t>, </a:t>
            </a:r>
            <a:r>
              <a:rPr lang="en-US" sz="1400" dirty="0"/>
              <a:t>2019; </a:t>
            </a:r>
            <a:r>
              <a:rPr lang="en-US" sz="1400" i="1" dirty="0"/>
              <a:t>Adv. </a:t>
            </a:r>
            <a:r>
              <a:rPr lang="en-US" sz="1400" i="1" dirty="0" err="1"/>
              <a:t>Theor</a:t>
            </a:r>
            <a:r>
              <a:rPr lang="en-US" sz="1400" i="1" dirty="0"/>
              <a:t>. Simul. </a:t>
            </a:r>
            <a:r>
              <a:rPr lang="en-US" sz="1400" b="1" dirty="0"/>
              <a:t>3</a:t>
            </a:r>
            <a:r>
              <a:rPr lang="en-US" sz="1400" i="1" dirty="0"/>
              <a:t>, </a:t>
            </a:r>
            <a:r>
              <a:rPr lang="en-US" sz="1400" dirty="0"/>
              <a:t>2000093</a:t>
            </a:r>
            <a:r>
              <a:rPr lang="en-US" sz="1400" i="1" dirty="0"/>
              <a:t>, </a:t>
            </a:r>
            <a:r>
              <a:rPr lang="en-US" sz="1400" dirty="0"/>
              <a:t>2020.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77E280-14E1-9A44-BF32-6939748A5E21}"/>
              </a:ext>
            </a:extLst>
          </p:cNvPr>
          <p:cNvSpPr txBox="1">
            <a:spLocks/>
          </p:cNvSpPr>
          <p:nvPr/>
        </p:nvSpPr>
        <p:spPr bwMode="auto">
          <a:xfrm>
            <a:off x="1257300" y="1026702"/>
            <a:ext cx="2209800" cy="54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Times New Roman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 kern="0" dirty="0" err="1"/>
              <a:t>pMSB</a:t>
            </a:r>
            <a:endParaRPr lang="en-US" sz="2000" kern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6C2F0F-A4D1-2E40-A3F9-A870E29A6707}"/>
              </a:ext>
            </a:extLst>
          </p:cNvPr>
          <p:cNvSpPr txBox="1">
            <a:spLocks/>
          </p:cNvSpPr>
          <p:nvPr/>
        </p:nvSpPr>
        <p:spPr bwMode="auto">
          <a:xfrm>
            <a:off x="5372100" y="1014573"/>
            <a:ext cx="2209800" cy="54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Times New Roman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Times New Roman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 kern="0" dirty="0"/>
              <a:t>rubrene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23D4D-435F-0846-A375-90DC8392D8FB}"/>
              </a:ext>
            </a:extLst>
          </p:cNvPr>
          <p:cNvSpPr txBox="1"/>
          <p:nvPr/>
        </p:nvSpPr>
        <p:spPr>
          <a:xfrm>
            <a:off x="1118109" y="4992687"/>
            <a:ext cx="2488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small polaron hopping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A09778-92EF-5143-B4EE-C4DD9F76D480}"/>
              </a:ext>
            </a:extLst>
          </p:cNvPr>
          <p:cNvSpPr txBox="1"/>
          <p:nvPr/>
        </p:nvSpPr>
        <p:spPr>
          <a:xfrm>
            <a:off x="4953000" y="4992687"/>
            <a:ext cx="3113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large (``flickering”) polaron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39B7BD-9B51-7A4E-A120-5061E3339540}"/>
                  </a:ext>
                </a:extLst>
              </p:cNvPr>
              <p:cNvSpPr txBox="1"/>
              <p:nvPr/>
            </p:nvSpPr>
            <p:spPr>
              <a:xfrm>
                <a:off x="5867400" y="5584060"/>
                <a:ext cx="1896994" cy="548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400" dirty="0"/>
                  <a:t> &gt; 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39B7BD-9B51-7A4E-A120-5061E3339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584060"/>
                <a:ext cx="1896994" cy="548933"/>
              </a:xfrm>
              <a:prstGeom prst="rect">
                <a:avLst/>
              </a:prstGeom>
              <a:blipFill>
                <a:blip r:embed="rId8"/>
                <a:stretch>
                  <a:fillRect l="-7333" r="-86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5C4EF4-6A75-7447-A22D-6CADB8FB064E}"/>
                  </a:ext>
                </a:extLst>
              </p:cNvPr>
              <p:cNvSpPr txBox="1"/>
              <p:nvPr/>
            </p:nvSpPr>
            <p:spPr>
              <a:xfrm>
                <a:off x="1413703" y="5602286"/>
                <a:ext cx="1896994" cy="548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400" dirty="0"/>
                  <a:t> &lt;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5C4EF4-6A75-7447-A22D-6CADB8FB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703" y="5602286"/>
                <a:ext cx="1896994" cy="548933"/>
              </a:xfrm>
              <a:prstGeom prst="rect">
                <a:avLst/>
              </a:prstGeom>
              <a:blipFill>
                <a:blip r:embed="rId9"/>
                <a:stretch>
                  <a:fillRect l="-7285" r="-8609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7B206BE-27CF-9342-BDE3-8974EED66A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126" y="902036"/>
            <a:ext cx="591485" cy="6629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22BF3D-8413-D644-B3F2-46E156745FF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28838"/>
            <a:ext cx="1272070" cy="4072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885818-05C5-B644-B9B7-A3A1C1AA365B}"/>
              </a:ext>
            </a:extLst>
          </p:cNvPr>
          <p:cNvSpPr txBox="1"/>
          <p:nvPr/>
        </p:nvSpPr>
        <p:spPr>
          <a:xfrm>
            <a:off x="2895600" y="1023663"/>
            <a:ext cx="3145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1811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FDD4-0ED9-C842-B7EE-EE96D7FD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27"/>
            <a:ext cx="7772400" cy="797560"/>
          </a:xfrm>
        </p:spPr>
        <p:txBody>
          <a:bodyPr/>
          <a:lstStyle/>
          <a:p>
            <a:r>
              <a:rPr lang="en-US" sz="2800" b="1" u="sng" dirty="0"/>
              <a:t>Transport Mechanism from FOB-SH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42D58-2D15-6E46-A766-228A0EFE3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0287"/>
            <a:ext cx="7620000" cy="512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E3D5D-8E48-A040-814D-1731EC0AF24F}"/>
              </a:ext>
            </a:extLst>
          </p:cNvPr>
          <p:cNvSpPr txBox="1"/>
          <p:nvPr/>
        </p:nvSpPr>
        <p:spPr>
          <a:xfrm>
            <a:off x="381000" y="972720"/>
            <a:ext cx="4343400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FBEB80-1849-8743-A052-50F2A9CD2FCA}"/>
              </a:ext>
            </a:extLst>
          </p:cNvPr>
          <p:cNvCxnSpPr>
            <a:cxnSpLocks/>
          </p:cNvCxnSpPr>
          <p:nvPr/>
        </p:nvCxnSpPr>
        <p:spPr bwMode="auto">
          <a:xfrm flipV="1">
            <a:off x="8229600" y="1335087"/>
            <a:ext cx="0" cy="1981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FEC03-290F-EB4C-A953-C88F8775B938}"/>
              </a:ext>
            </a:extLst>
          </p:cNvPr>
          <p:cNvSpPr txBox="1"/>
          <p:nvPr/>
        </p:nvSpPr>
        <p:spPr>
          <a:xfrm rot="16200000">
            <a:off x="8115529" y="2156410"/>
            <a:ext cx="13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(</a:t>
            </a:r>
            <a:r>
              <a:rPr lang="en-US" sz="1600" dirty="0" err="1"/>
              <a:t>meV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9CE09-A131-1A4A-A7C9-C517006DE37E}"/>
              </a:ext>
            </a:extLst>
          </p:cNvPr>
          <p:cNvSpPr txBox="1"/>
          <p:nvPr/>
        </p:nvSpPr>
        <p:spPr>
          <a:xfrm>
            <a:off x="8272790" y="313013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4F407-0FC8-5A48-BB9E-F06513D2ACA7}"/>
              </a:ext>
            </a:extLst>
          </p:cNvPr>
          <p:cNvSpPr txBox="1"/>
          <p:nvPr/>
        </p:nvSpPr>
        <p:spPr>
          <a:xfrm>
            <a:off x="8247142" y="246058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0B89B-2CCE-0146-8D7C-2A2B7C697FEE}"/>
              </a:ext>
            </a:extLst>
          </p:cNvPr>
          <p:cNvSpPr txBox="1"/>
          <p:nvPr/>
        </p:nvSpPr>
        <p:spPr>
          <a:xfrm>
            <a:off x="8229600" y="183473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8E40C-3747-F245-AC9C-4FE05B8141A1}"/>
              </a:ext>
            </a:extLst>
          </p:cNvPr>
          <p:cNvSpPr txBox="1"/>
          <p:nvPr/>
        </p:nvSpPr>
        <p:spPr>
          <a:xfrm>
            <a:off x="8229600" y="13350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5A87DA-BA88-794E-BC69-AE2627F1DB16}"/>
              </a:ext>
            </a:extLst>
          </p:cNvPr>
          <p:cNvCxnSpPr>
            <a:cxnSpLocks/>
          </p:cNvCxnSpPr>
          <p:nvPr/>
        </p:nvCxnSpPr>
        <p:spPr bwMode="auto">
          <a:xfrm>
            <a:off x="8229600" y="3468687"/>
            <a:ext cx="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D5F25D-3D92-E541-B968-07B385C3CCA5}"/>
              </a:ext>
            </a:extLst>
          </p:cNvPr>
          <p:cNvSpPr txBox="1"/>
          <p:nvPr/>
        </p:nvSpPr>
        <p:spPr>
          <a:xfrm>
            <a:off x="672773" y="1421467"/>
            <a:ext cx="42370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IPR = inverse participation ratio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(number of molecules over which </a:t>
            </a:r>
          </a:p>
          <a:p>
            <a:r>
              <a:rPr lang="en-US" sz="2000" dirty="0">
                <a:solidFill>
                  <a:srgbClr val="0000CC"/>
                </a:solidFill>
              </a:rPr>
              <a:t>charge is delocalized)</a:t>
            </a:r>
          </a:p>
          <a:p>
            <a:endParaRPr lang="en-US" sz="2000" dirty="0">
              <a:solidFill>
                <a:srgbClr val="0000CC"/>
              </a:solidFill>
            </a:endParaRPr>
          </a:p>
          <a:p>
            <a:r>
              <a:rPr lang="en-US" sz="2000" i="1" dirty="0"/>
              <a:t>a</a:t>
            </a:r>
            <a:r>
              <a:rPr lang="en-US" sz="2000" dirty="0"/>
              <a:t> index = active state PES in FOB-SH  </a:t>
            </a:r>
          </a:p>
          <a:p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C571C-FC2C-BE4D-8BA4-D06513EF933A}"/>
              </a:ext>
            </a:extLst>
          </p:cNvPr>
          <p:cNvSpPr txBox="1"/>
          <p:nvPr/>
        </p:nvSpPr>
        <p:spPr>
          <a:xfrm>
            <a:off x="533400" y="3639720"/>
            <a:ext cx="7772400" cy="2836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132B2-002B-D544-8104-AD8D5A8AF0BF}"/>
              </a:ext>
            </a:extLst>
          </p:cNvPr>
          <p:cNvSpPr/>
          <p:nvPr/>
        </p:nvSpPr>
        <p:spPr>
          <a:xfrm>
            <a:off x="2689612" y="597137"/>
            <a:ext cx="4069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Giannini </a:t>
            </a:r>
            <a:r>
              <a:rPr lang="en-US" sz="1400" i="1" dirty="0"/>
              <a:t>et al. Adv. </a:t>
            </a:r>
            <a:r>
              <a:rPr lang="en-US" sz="1400" i="1" dirty="0" err="1"/>
              <a:t>Theor</a:t>
            </a:r>
            <a:r>
              <a:rPr lang="en-US" sz="1400" i="1" dirty="0"/>
              <a:t>. Simul. </a:t>
            </a:r>
            <a:r>
              <a:rPr lang="en-US" sz="1400" b="1" dirty="0"/>
              <a:t>3</a:t>
            </a:r>
            <a:r>
              <a:rPr lang="en-US" sz="1400" i="1" dirty="0"/>
              <a:t>, </a:t>
            </a:r>
            <a:r>
              <a:rPr lang="en-US" sz="1400" dirty="0"/>
              <a:t>2000093</a:t>
            </a:r>
            <a:r>
              <a:rPr lang="en-US" sz="1400" i="1" dirty="0"/>
              <a:t>, </a:t>
            </a:r>
            <a:r>
              <a:rPr lang="en-US" sz="1400" dirty="0"/>
              <a:t>2020.</a:t>
            </a:r>
            <a:r>
              <a:rPr lang="en-US" sz="1400" i="1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6169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FDD4-0ED9-C842-B7EE-EE96D7FD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27"/>
            <a:ext cx="7772400" cy="797560"/>
          </a:xfrm>
        </p:spPr>
        <p:txBody>
          <a:bodyPr/>
          <a:lstStyle/>
          <a:p>
            <a:r>
              <a:rPr lang="en-US" sz="2800" b="1" u="sng" dirty="0"/>
              <a:t>Transport Mechanism from FOB-SH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42D58-2D15-6E46-A766-228A0EFE3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0287"/>
            <a:ext cx="7620000" cy="512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E3D5D-8E48-A040-814D-1731EC0AF24F}"/>
              </a:ext>
            </a:extLst>
          </p:cNvPr>
          <p:cNvSpPr txBox="1"/>
          <p:nvPr/>
        </p:nvSpPr>
        <p:spPr>
          <a:xfrm>
            <a:off x="381000" y="972720"/>
            <a:ext cx="4343400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FBEB80-1849-8743-A052-50F2A9CD2FCA}"/>
              </a:ext>
            </a:extLst>
          </p:cNvPr>
          <p:cNvCxnSpPr>
            <a:cxnSpLocks/>
          </p:cNvCxnSpPr>
          <p:nvPr/>
        </p:nvCxnSpPr>
        <p:spPr bwMode="auto">
          <a:xfrm flipV="1">
            <a:off x="8229600" y="1335087"/>
            <a:ext cx="0" cy="1981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FEC03-290F-EB4C-A953-C88F8775B938}"/>
              </a:ext>
            </a:extLst>
          </p:cNvPr>
          <p:cNvSpPr txBox="1"/>
          <p:nvPr/>
        </p:nvSpPr>
        <p:spPr>
          <a:xfrm rot="16200000">
            <a:off x="8115529" y="2156410"/>
            <a:ext cx="13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(</a:t>
            </a:r>
            <a:r>
              <a:rPr lang="en-US" sz="1600" dirty="0" err="1"/>
              <a:t>meV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9CE09-A131-1A4A-A7C9-C517006DE37E}"/>
              </a:ext>
            </a:extLst>
          </p:cNvPr>
          <p:cNvSpPr txBox="1"/>
          <p:nvPr/>
        </p:nvSpPr>
        <p:spPr>
          <a:xfrm>
            <a:off x="8272790" y="313013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4F407-0FC8-5A48-BB9E-F06513D2ACA7}"/>
              </a:ext>
            </a:extLst>
          </p:cNvPr>
          <p:cNvSpPr txBox="1"/>
          <p:nvPr/>
        </p:nvSpPr>
        <p:spPr>
          <a:xfrm>
            <a:off x="8247142" y="246058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0B89B-2CCE-0146-8D7C-2A2B7C697FEE}"/>
              </a:ext>
            </a:extLst>
          </p:cNvPr>
          <p:cNvSpPr txBox="1"/>
          <p:nvPr/>
        </p:nvSpPr>
        <p:spPr>
          <a:xfrm>
            <a:off x="8229600" y="183473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8E40C-3747-F245-AC9C-4FE05B8141A1}"/>
              </a:ext>
            </a:extLst>
          </p:cNvPr>
          <p:cNvSpPr txBox="1"/>
          <p:nvPr/>
        </p:nvSpPr>
        <p:spPr>
          <a:xfrm>
            <a:off x="8229600" y="13350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5A87DA-BA88-794E-BC69-AE2627F1DB16}"/>
              </a:ext>
            </a:extLst>
          </p:cNvPr>
          <p:cNvCxnSpPr>
            <a:cxnSpLocks/>
          </p:cNvCxnSpPr>
          <p:nvPr/>
        </p:nvCxnSpPr>
        <p:spPr bwMode="auto">
          <a:xfrm>
            <a:off x="8229600" y="3468687"/>
            <a:ext cx="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D5F25D-3D92-E541-B968-07B385C3CCA5}"/>
              </a:ext>
            </a:extLst>
          </p:cNvPr>
          <p:cNvSpPr txBox="1"/>
          <p:nvPr/>
        </p:nvSpPr>
        <p:spPr>
          <a:xfrm>
            <a:off x="672773" y="1421467"/>
            <a:ext cx="42370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IPR = inverse participation ratio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(number of molecules over which </a:t>
            </a:r>
          </a:p>
          <a:p>
            <a:r>
              <a:rPr lang="en-US" sz="2000" dirty="0">
                <a:solidFill>
                  <a:srgbClr val="0000CC"/>
                </a:solidFill>
              </a:rPr>
              <a:t>charge is delocalized)</a:t>
            </a:r>
          </a:p>
          <a:p>
            <a:endParaRPr lang="en-US" sz="2000" dirty="0">
              <a:solidFill>
                <a:srgbClr val="0000CC"/>
              </a:solidFill>
            </a:endParaRPr>
          </a:p>
          <a:p>
            <a:r>
              <a:rPr lang="en-US" sz="2000" i="1" dirty="0"/>
              <a:t>a</a:t>
            </a:r>
            <a:r>
              <a:rPr lang="en-US" sz="2000" dirty="0"/>
              <a:t> index = active state PES in FOB-SH  </a:t>
            </a:r>
          </a:p>
          <a:p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295CD-B0CD-F44A-9BC9-DE1AD3CA002B}"/>
              </a:ext>
            </a:extLst>
          </p:cNvPr>
          <p:cNvSpPr txBox="1"/>
          <p:nvPr/>
        </p:nvSpPr>
        <p:spPr>
          <a:xfrm>
            <a:off x="3276600" y="3639720"/>
            <a:ext cx="4648200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0907C5-9D68-1343-8A2B-5987F7254156}"/>
              </a:ext>
            </a:extLst>
          </p:cNvPr>
          <p:cNvSpPr/>
          <p:nvPr/>
        </p:nvSpPr>
        <p:spPr>
          <a:xfrm>
            <a:off x="2689612" y="597137"/>
            <a:ext cx="4069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Giannini </a:t>
            </a:r>
            <a:r>
              <a:rPr lang="en-US" sz="1400" i="1" dirty="0"/>
              <a:t>et al. Adv. </a:t>
            </a:r>
            <a:r>
              <a:rPr lang="en-US" sz="1400" i="1" dirty="0" err="1"/>
              <a:t>Theor</a:t>
            </a:r>
            <a:r>
              <a:rPr lang="en-US" sz="1400" i="1" dirty="0"/>
              <a:t>. Simul. </a:t>
            </a:r>
            <a:r>
              <a:rPr lang="en-US" sz="1400" b="1" dirty="0"/>
              <a:t>3</a:t>
            </a:r>
            <a:r>
              <a:rPr lang="en-US" sz="1400" i="1" dirty="0"/>
              <a:t>, </a:t>
            </a:r>
            <a:r>
              <a:rPr lang="en-US" sz="1400" dirty="0"/>
              <a:t>2000093</a:t>
            </a:r>
            <a:r>
              <a:rPr lang="en-US" sz="1400" i="1" dirty="0"/>
              <a:t>, </a:t>
            </a:r>
            <a:r>
              <a:rPr lang="en-US" sz="1400" dirty="0"/>
              <a:t>2020.</a:t>
            </a:r>
            <a:r>
              <a:rPr lang="en-US" sz="1400" i="1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299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FDD4-0ED9-C842-B7EE-EE96D7FD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27"/>
            <a:ext cx="7772400" cy="797560"/>
          </a:xfrm>
        </p:spPr>
        <p:txBody>
          <a:bodyPr/>
          <a:lstStyle/>
          <a:p>
            <a:r>
              <a:rPr lang="en-US" sz="2800" b="1" u="sng" dirty="0"/>
              <a:t>Transport Mechanism from FOB-SH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42D58-2D15-6E46-A766-228A0EFE3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0287"/>
            <a:ext cx="7620000" cy="512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E3D5D-8E48-A040-814D-1731EC0AF24F}"/>
              </a:ext>
            </a:extLst>
          </p:cNvPr>
          <p:cNvSpPr txBox="1"/>
          <p:nvPr/>
        </p:nvSpPr>
        <p:spPr>
          <a:xfrm>
            <a:off x="381000" y="972720"/>
            <a:ext cx="4343400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FBEB80-1849-8743-A052-50F2A9CD2FCA}"/>
              </a:ext>
            </a:extLst>
          </p:cNvPr>
          <p:cNvCxnSpPr>
            <a:cxnSpLocks/>
          </p:cNvCxnSpPr>
          <p:nvPr/>
        </p:nvCxnSpPr>
        <p:spPr bwMode="auto">
          <a:xfrm flipV="1">
            <a:off x="8229600" y="1335087"/>
            <a:ext cx="0" cy="1981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FEC03-290F-EB4C-A953-C88F8775B938}"/>
              </a:ext>
            </a:extLst>
          </p:cNvPr>
          <p:cNvSpPr txBox="1"/>
          <p:nvPr/>
        </p:nvSpPr>
        <p:spPr>
          <a:xfrm rot="16200000">
            <a:off x="8115529" y="2156410"/>
            <a:ext cx="13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(</a:t>
            </a:r>
            <a:r>
              <a:rPr lang="en-US" sz="1600" dirty="0" err="1"/>
              <a:t>meV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9CE09-A131-1A4A-A7C9-C517006DE37E}"/>
              </a:ext>
            </a:extLst>
          </p:cNvPr>
          <p:cNvSpPr txBox="1"/>
          <p:nvPr/>
        </p:nvSpPr>
        <p:spPr>
          <a:xfrm>
            <a:off x="8272790" y="313013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4F407-0FC8-5A48-BB9E-F06513D2ACA7}"/>
              </a:ext>
            </a:extLst>
          </p:cNvPr>
          <p:cNvSpPr txBox="1"/>
          <p:nvPr/>
        </p:nvSpPr>
        <p:spPr>
          <a:xfrm>
            <a:off x="8247142" y="246058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0B89B-2CCE-0146-8D7C-2A2B7C697FEE}"/>
              </a:ext>
            </a:extLst>
          </p:cNvPr>
          <p:cNvSpPr txBox="1"/>
          <p:nvPr/>
        </p:nvSpPr>
        <p:spPr>
          <a:xfrm>
            <a:off x="8229600" y="183473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8E40C-3747-F245-AC9C-4FE05B8141A1}"/>
              </a:ext>
            </a:extLst>
          </p:cNvPr>
          <p:cNvSpPr txBox="1"/>
          <p:nvPr/>
        </p:nvSpPr>
        <p:spPr>
          <a:xfrm>
            <a:off x="8229600" y="13350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5A87DA-BA88-794E-BC69-AE2627F1DB16}"/>
              </a:ext>
            </a:extLst>
          </p:cNvPr>
          <p:cNvCxnSpPr>
            <a:cxnSpLocks/>
          </p:cNvCxnSpPr>
          <p:nvPr/>
        </p:nvCxnSpPr>
        <p:spPr bwMode="auto">
          <a:xfrm>
            <a:off x="8229600" y="3468687"/>
            <a:ext cx="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D5F25D-3D92-E541-B968-07B385C3CCA5}"/>
              </a:ext>
            </a:extLst>
          </p:cNvPr>
          <p:cNvSpPr txBox="1"/>
          <p:nvPr/>
        </p:nvSpPr>
        <p:spPr>
          <a:xfrm>
            <a:off x="672773" y="1421467"/>
            <a:ext cx="42370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IPR = inverse participation ratio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(number of molecules over which </a:t>
            </a:r>
          </a:p>
          <a:p>
            <a:r>
              <a:rPr lang="en-US" sz="2000" dirty="0">
                <a:solidFill>
                  <a:srgbClr val="0000CC"/>
                </a:solidFill>
              </a:rPr>
              <a:t>charge is delocalized)</a:t>
            </a:r>
          </a:p>
          <a:p>
            <a:endParaRPr lang="en-US" sz="2000" dirty="0">
              <a:solidFill>
                <a:srgbClr val="0000CC"/>
              </a:solidFill>
            </a:endParaRPr>
          </a:p>
          <a:p>
            <a:r>
              <a:rPr lang="en-US" sz="2000" i="1" dirty="0"/>
              <a:t>a</a:t>
            </a:r>
            <a:r>
              <a:rPr lang="en-US" sz="2000" dirty="0"/>
              <a:t> index = active state PES in FOB-SH  </a:t>
            </a:r>
          </a:p>
          <a:p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3BE00-0866-F142-A1B9-E9DF8CF03E8B}"/>
              </a:ext>
            </a:extLst>
          </p:cNvPr>
          <p:cNvSpPr txBox="1"/>
          <p:nvPr/>
        </p:nvSpPr>
        <p:spPr>
          <a:xfrm>
            <a:off x="5638800" y="3639720"/>
            <a:ext cx="2666999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9ED8D2-60D2-CD47-87FF-2F8A710D7BAB}"/>
              </a:ext>
            </a:extLst>
          </p:cNvPr>
          <p:cNvSpPr/>
          <p:nvPr/>
        </p:nvSpPr>
        <p:spPr>
          <a:xfrm>
            <a:off x="2689612" y="597137"/>
            <a:ext cx="4069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Giannini </a:t>
            </a:r>
            <a:r>
              <a:rPr lang="en-US" sz="1400" i="1" dirty="0"/>
              <a:t>et al. Adv. </a:t>
            </a:r>
            <a:r>
              <a:rPr lang="en-US" sz="1400" i="1" dirty="0" err="1"/>
              <a:t>Theor</a:t>
            </a:r>
            <a:r>
              <a:rPr lang="en-US" sz="1400" i="1" dirty="0"/>
              <a:t>. Simul. </a:t>
            </a:r>
            <a:r>
              <a:rPr lang="en-US" sz="1400" b="1" dirty="0"/>
              <a:t>3</a:t>
            </a:r>
            <a:r>
              <a:rPr lang="en-US" sz="1400" i="1" dirty="0"/>
              <a:t>, </a:t>
            </a:r>
            <a:r>
              <a:rPr lang="en-US" sz="1400" dirty="0"/>
              <a:t>2000093</a:t>
            </a:r>
            <a:r>
              <a:rPr lang="en-US" sz="1400" i="1" dirty="0"/>
              <a:t>, </a:t>
            </a:r>
            <a:r>
              <a:rPr lang="en-US" sz="1400" dirty="0"/>
              <a:t>2020.</a:t>
            </a:r>
            <a:r>
              <a:rPr lang="en-US" sz="1400" i="1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426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FDD4-0ED9-C842-B7EE-EE96D7FD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27"/>
            <a:ext cx="7772400" cy="797560"/>
          </a:xfrm>
        </p:spPr>
        <p:txBody>
          <a:bodyPr/>
          <a:lstStyle/>
          <a:p>
            <a:r>
              <a:rPr lang="en-US" sz="2800" b="1" u="sng" dirty="0"/>
              <a:t>Transport Mechanism from FOB-SH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42D58-2D15-6E46-A766-228A0EFE3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0287"/>
            <a:ext cx="7620000" cy="512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E3D5D-8E48-A040-814D-1731EC0AF24F}"/>
              </a:ext>
            </a:extLst>
          </p:cNvPr>
          <p:cNvSpPr txBox="1"/>
          <p:nvPr/>
        </p:nvSpPr>
        <p:spPr>
          <a:xfrm>
            <a:off x="381000" y="972720"/>
            <a:ext cx="4343400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FBEB80-1849-8743-A052-50F2A9CD2FCA}"/>
              </a:ext>
            </a:extLst>
          </p:cNvPr>
          <p:cNvCxnSpPr>
            <a:cxnSpLocks/>
          </p:cNvCxnSpPr>
          <p:nvPr/>
        </p:nvCxnSpPr>
        <p:spPr bwMode="auto">
          <a:xfrm flipV="1">
            <a:off x="8229600" y="1335087"/>
            <a:ext cx="0" cy="1981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FEC03-290F-EB4C-A953-C88F8775B938}"/>
              </a:ext>
            </a:extLst>
          </p:cNvPr>
          <p:cNvSpPr txBox="1"/>
          <p:nvPr/>
        </p:nvSpPr>
        <p:spPr>
          <a:xfrm rot="16200000">
            <a:off x="8115529" y="2156410"/>
            <a:ext cx="13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(</a:t>
            </a:r>
            <a:r>
              <a:rPr lang="en-US" sz="1600" dirty="0" err="1"/>
              <a:t>meV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9CE09-A131-1A4A-A7C9-C517006DE37E}"/>
              </a:ext>
            </a:extLst>
          </p:cNvPr>
          <p:cNvSpPr txBox="1"/>
          <p:nvPr/>
        </p:nvSpPr>
        <p:spPr>
          <a:xfrm>
            <a:off x="8272790" y="313013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4F407-0FC8-5A48-BB9E-F06513D2ACA7}"/>
              </a:ext>
            </a:extLst>
          </p:cNvPr>
          <p:cNvSpPr txBox="1"/>
          <p:nvPr/>
        </p:nvSpPr>
        <p:spPr>
          <a:xfrm>
            <a:off x="8247142" y="246058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0B89B-2CCE-0146-8D7C-2A2B7C697FEE}"/>
              </a:ext>
            </a:extLst>
          </p:cNvPr>
          <p:cNvSpPr txBox="1"/>
          <p:nvPr/>
        </p:nvSpPr>
        <p:spPr>
          <a:xfrm>
            <a:off x="8229600" y="183473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8E40C-3747-F245-AC9C-4FE05B8141A1}"/>
              </a:ext>
            </a:extLst>
          </p:cNvPr>
          <p:cNvSpPr txBox="1"/>
          <p:nvPr/>
        </p:nvSpPr>
        <p:spPr>
          <a:xfrm>
            <a:off x="8229600" y="133508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5A87DA-BA88-794E-BC69-AE2627F1DB16}"/>
              </a:ext>
            </a:extLst>
          </p:cNvPr>
          <p:cNvCxnSpPr>
            <a:cxnSpLocks/>
          </p:cNvCxnSpPr>
          <p:nvPr/>
        </p:nvCxnSpPr>
        <p:spPr bwMode="auto">
          <a:xfrm>
            <a:off x="8229600" y="3468687"/>
            <a:ext cx="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D5F25D-3D92-E541-B968-07B385C3CCA5}"/>
              </a:ext>
            </a:extLst>
          </p:cNvPr>
          <p:cNvSpPr txBox="1"/>
          <p:nvPr/>
        </p:nvSpPr>
        <p:spPr>
          <a:xfrm>
            <a:off x="672773" y="1421467"/>
            <a:ext cx="42370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IPR = inverse participation ratio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(number of molecules over which </a:t>
            </a:r>
          </a:p>
          <a:p>
            <a:r>
              <a:rPr lang="en-US" sz="2000" dirty="0">
                <a:solidFill>
                  <a:srgbClr val="0000CC"/>
                </a:solidFill>
              </a:rPr>
              <a:t>charge is delocalized)</a:t>
            </a:r>
          </a:p>
          <a:p>
            <a:endParaRPr lang="en-US" sz="2000" dirty="0">
              <a:solidFill>
                <a:srgbClr val="0000CC"/>
              </a:solidFill>
            </a:endParaRPr>
          </a:p>
          <a:p>
            <a:r>
              <a:rPr lang="en-US" sz="2000" i="1" dirty="0"/>
              <a:t>a</a:t>
            </a:r>
            <a:r>
              <a:rPr lang="en-US" sz="2000" dirty="0"/>
              <a:t> index = active state PES in FOB-SH  </a:t>
            </a:r>
          </a:p>
          <a:p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5D642E-7ED5-834F-AEC6-4BDA5A3B186B}"/>
              </a:ext>
            </a:extLst>
          </p:cNvPr>
          <p:cNvSpPr/>
          <p:nvPr/>
        </p:nvSpPr>
        <p:spPr>
          <a:xfrm>
            <a:off x="2689612" y="597137"/>
            <a:ext cx="4069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Giannini </a:t>
            </a:r>
            <a:r>
              <a:rPr lang="en-US" sz="1400" i="1" dirty="0"/>
              <a:t>et al. Adv. </a:t>
            </a:r>
            <a:r>
              <a:rPr lang="en-US" sz="1400" i="1" dirty="0" err="1"/>
              <a:t>Theor</a:t>
            </a:r>
            <a:r>
              <a:rPr lang="en-US" sz="1400" i="1" dirty="0"/>
              <a:t>. Simul. </a:t>
            </a:r>
            <a:r>
              <a:rPr lang="en-US" sz="1400" b="1" dirty="0"/>
              <a:t>3</a:t>
            </a:r>
            <a:r>
              <a:rPr lang="en-US" sz="1400" i="1" dirty="0"/>
              <a:t>, </a:t>
            </a:r>
            <a:r>
              <a:rPr lang="en-US" sz="1400" dirty="0"/>
              <a:t>2000093</a:t>
            </a:r>
            <a:r>
              <a:rPr lang="en-US" sz="1400" i="1" dirty="0"/>
              <a:t>, </a:t>
            </a:r>
            <a:r>
              <a:rPr lang="en-US" sz="1400" dirty="0"/>
              <a:t>2020.</a:t>
            </a:r>
            <a:r>
              <a:rPr lang="en-US" sz="1400" i="1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0728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CCB377-2307-2046-B9A8-60384D858C5D}"/>
              </a:ext>
            </a:extLst>
          </p:cNvPr>
          <p:cNvSpPr txBox="1"/>
          <p:nvPr/>
        </p:nvSpPr>
        <p:spPr bwMode="auto">
          <a:xfrm>
            <a:off x="2053673" y="115887"/>
            <a:ext cx="5148397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2400" b="1" u="sng" dirty="0">
                <a:solidFill>
                  <a:srgbClr val="000000"/>
                </a:solidFill>
              </a:rPr>
              <a:t>From trajectories to charge mobilities</a:t>
            </a:r>
            <a:endParaRPr lang="en-US" sz="2400" b="1" u="sng" dirty="0">
              <a:solidFill>
                <a:srgbClr val="000000"/>
              </a:solidFill>
            </a:endParaRP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7F4E2388-8A09-D748-A2F7-0463434DF3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2461" y="5244493"/>
          <a:ext cx="902970" cy="73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52" name="Equation" r:id="rId3" imgW="558800" imgH="457200" progId="Equation.3">
                  <p:embed/>
                </p:oleObj>
              </mc:Choice>
              <mc:Fallback>
                <p:oleObj name="Equation" r:id="rId3" imgW="558800" imgH="457200" progId="Equation.3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7F4E2388-8A09-D748-A2F7-0463434DF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2461" y="5244493"/>
                        <a:ext cx="902970" cy="738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9D1D131-5868-124F-989A-CEAF85FB51BA}"/>
                  </a:ext>
                </a:extLst>
              </p:cNvPr>
              <p:cNvSpPr txBox="1"/>
              <p:nvPr/>
            </p:nvSpPr>
            <p:spPr>
              <a:xfrm>
                <a:off x="428483" y="1411287"/>
                <a:ext cx="3914917" cy="700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𝑡𝑟𝑎𝑗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𝑡𝑟𝑎𝑗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𝛹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𝛹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9D1D131-5868-124F-989A-CEAF85FB5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83" y="1411287"/>
                <a:ext cx="3914917" cy="700898"/>
              </a:xfrm>
              <a:prstGeom prst="rect">
                <a:avLst/>
              </a:prstGeom>
              <a:blipFill>
                <a:blip r:embed="rId5"/>
                <a:stretch>
                  <a:fillRect l="-324" t="-110714" b="-17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5BF66F-DF75-A544-8C2D-BA2FB92C19DC}"/>
              </a:ext>
            </a:extLst>
          </p:cNvPr>
          <p:cNvSpPr txBox="1"/>
          <p:nvPr/>
        </p:nvSpPr>
        <p:spPr>
          <a:xfrm>
            <a:off x="1008001" y="916421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Mean-Square Displacement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DC561-1D84-7F40-A07C-928E7CD4D0EB}"/>
              </a:ext>
            </a:extLst>
          </p:cNvPr>
          <p:cNvSpPr txBox="1"/>
          <p:nvPr/>
        </p:nvSpPr>
        <p:spPr>
          <a:xfrm>
            <a:off x="1207227" y="2935287"/>
            <a:ext cx="210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Diffusion coefficient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1F4071-1B8F-EA45-8BF8-E04DFF86ED94}"/>
              </a:ext>
            </a:extLst>
          </p:cNvPr>
          <p:cNvSpPr txBox="1"/>
          <p:nvPr/>
        </p:nvSpPr>
        <p:spPr>
          <a:xfrm>
            <a:off x="1416740" y="4764087"/>
            <a:ext cx="168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Charge mobility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3AF380-937A-7B48-BD48-292F61F52ACB}"/>
                  </a:ext>
                </a:extLst>
              </p:cNvPr>
              <p:cNvSpPr txBox="1"/>
              <p:nvPr/>
            </p:nvSpPr>
            <p:spPr>
              <a:xfrm>
                <a:off x="1340540" y="3418625"/>
                <a:ext cx="1973033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MSD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3AF380-937A-7B48-BD48-292F61F52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540" y="3418625"/>
                <a:ext cx="1973033" cy="398955"/>
              </a:xfrm>
              <a:prstGeom prst="rect">
                <a:avLst/>
              </a:prstGeom>
              <a:blipFill>
                <a:blip r:embed="rId6"/>
                <a:stretch>
                  <a:fillRect l="-384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>
            <a:extLst>
              <a:ext uri="{FF2B5EF4-FFF2-40B4-BE49-F238E27FC236}">
                <a16:creationId xmlns:a16="http://schemas.microsoft.com/office/drawing/2014/main" id="{D88A7C13-691D-3A45-B440-2EDCCDBF6813}"/>
              </a:ext>
            </a:extLst>
          </p:cNvPr>
          <p:cNvSpPr/>
          <p:nvPr/>
        </p:nvSpPr>
        <p:spPr bwMode="auto">
          <a:xfrm>
            <a:off x="2115842" y="2401887"/>
            <a:ext cx="289116" cy="381000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FAA8897-9773-884A-AC83-3742F92AE83D}"/>
              </a:ext>
            </a:extLst>
          </p:cNvPr>
          <p:cNvSpPr/>
          <p:nvPr/>
        </p:nvSpPr>
        <p:spPr bwMode="auto">
          <a:xfrm>
            <a:off x="2118224" y="4154487"/>
            <a:ext cx="289116" cy="381000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2C3E2-32C1-1F4D-B8B8-A3F038640D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877887"/>
            <a:ext cx="3581400" cy="5339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BEAF7-DE13-3A4D-9D82-C1CF01B96F0C}"/>
              </a:ext>
            </a:extLst>
          </p:cNvPr>
          <p:cNvSpPr txBox="1"/>
          <p:nvPr/>
        </p:nvSpPr>
        <p:spPr>
          <a:xfrm>
            <a:off x="5520360" y="104195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slope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CABB35-13AF-FB45-A8C5-BCE83C98DB64}"/>
              </a:ext>
            </a:extLst>
          </p:cNvPr>
          <p:cNvCxnSpPr/>
          <p:nvPr/>
        </p:nvCxnSpPr>
        <p:spPr bwMode="auto">
          <a:xfrm>
            <a:off x="5856349" y="1411287"/>
            <a:ext cx="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3D2462-9013-C045-B30D-3DC4D604C08B}"/>
              </a:ext>
            </a:extLst>
          </p:cNvPr>
          <p:cNvSpPr txBox="1"/>
          <p:nvPr/>
        </p:nvSpPr>
        <p:spPr>
          <a:xfrm>
            <a:off x="5638800" y="2029184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</a:t>
            </a:r>
            <a:r>
              <a:rPr lang="en-US" sz="1400" dirty="0" err="1"/>
              <a:t>traj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6568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CCB377-2307-2046-B9A8-60384D858C5D}"/>
              </a:ext>
            </a:extLst>
          </p:cNvPr>
          <p:cNvSpPr txBox="1"/>
          <p:nvPr/>
        </p:nvSpPr>
        <p:spPr bwMode="auto">
          <a:xfrm>
            <a:off x="1066800" y="115887"/>
            <a:ext cx="5859296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2400" b="1" u="sng" dirty="0">
                <a:solidFill>
                  <a:srgbClr val="000000"/>
                </a:solidFill>
              </a:rPr>
              <a:t>Charge mobility: FOB-SH vs Experiment</a:t>
            </a:r>
            <a:endParaRPr lang="en-US" sz="2400" b="1" u="sng" dirty="0">
              <a:solidFill>
                <a:srgbClr val="0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2839BA-5C77-CE4A-B953-C35256563F8E}"/>
              </a:ext>
            </a:extLst>
          </p:cNvPr>
          <p:cNvGrpSpPr/>
          <p:nvPr/>
        </p:nvGrpSpPr>
        <p:grpSpPr>
          <a:xfrm>
            <a:off x="685800" y="958552"/>
            <a:ext cx="7460435" cy="5473216"/>
            <a:chOff x="685800" y="958552"/>
            <a:chExt cx="7460435" cy="54732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80A5DF-8BE5-3548-8976-16E4F199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958552"/>
              <a:ext cx="7460435" cy="54732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B78723-6DC1-4E48-8546-D08EC82535EA}"/>
                </a:ext>
              </a:extLst>
            </p:cNvPr>
            <p:cNvSpPr txBox="1"/>
            <p:nvPr/>
          </p:nvSpPr>
          <p:spPr>
            <a:xfrm>
              <a:off x="1997298" y="1519939"/>
              <a:ext cx="888970" cy="653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</a:rPr>
                <a:t>small </a:t>
              </a:r>
            </a:p>
            <a:p>
              <a:pPr algn="ctr"/>
              <a:r>
                <a:rPr lang="en-US" sz="1800" dirty="0">
                  <a:solidFill>
                    <a:schemeClr val="accent2"/>
                  </a:solidFill>
                </a:rPr>
                <a:t>polaron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7B103-CA06-6945-B9CB-DCC337C690FF}"/>
                </a:ext>
              </a:extLst>
            </p:cNvPr>
            <p:cNvSpPr txBox="1"/>
            <p:nvPr/>
          </p:nvSpPr>
          <p:spPr>
            <a:xfrm>
              <a:off x="3343195" y="1519939"/>
              <a:ext cx="997849" cy="653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</a:rPr>
                <a:t>medium </a:t>
              </a:r>
            </a:p>
            <a:p>
              <a:pPr algn="ctr"/>
              <a:r>
                <a:rPr lang="en-US" sz="1800" dirty="0">
                  <a:solidFill>
                    <a:schemeClr val="accent2"/>
                  </a:solidFill>
                </a:rPr>
                <a:t>polaron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8DD2C-D4A3-F84B-A715-9FFB8EC52AA6}"/>
                </a:ext>
              </a:extLst>
            </p:cNvPr>
            <p:cNvSpPr txBox="1"/>
            <p:nvPr/>
          </p:nvSpPr>
          <p:spPr>
            <a:xfrm>
              <a:off x="4826030" y="1519939"/>
              <a:ext cx="888970" cy="653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2"/>
                  </a:solidFill>
                </a:rPr>
                <a:t>large</a:t>
              </a:r>
            </a:p>
            <a:p>
              <a:pPr algn="ctr"/>
              <a:r>
                <a:rPr lang="en-US" sz="1800" dirty="0">
                  <a:solidFill>
                    <a:schemeClr val="accent2"/>
                  </a:solidFill>
                </a:rPr>
                <a:t>polaron</a:t>
              </a:r>
            </a:p>
          </p:txBody>
        </p:sp>
      </p:grpSp>
      <p:sp>
        <p:nvSpPr>
          <p:cNvPr id="20" name="TextBox 52">
            <a:extLst>
              <a:ext uri="{FF2B5EF4-FFF2-40B4-BE49-F238E27FC236}">
                <a16:creationId xmlns:a16="http://schemas.microsoft.com/office/drawing/2014/main" id="{484CF1DC-FBAF-0743-9939-854652947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882" y="570110"/>
            <a:ext cx="6231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Giannini </a:t>
            </a:r>
            <a:r>
              <a:rPr lang="en-US" sz="1400" i="1" dirty="0"/>
              <a:t>et al. Nature Comm. </a:t>
            </a:r>
            <a:r>
              <a:rPr lang="en-US" sz="1400" b="1" dirty="0"/>
              <a:t>10</a:t>
            </a:r>
            <a:r>
              <a:rPr lang="en-US" sz="1400" dirty="0"/>
              <a:t>, 3843</a:t>
            </a:r>
            <a:r>
              <a:rPr lang="en-US" sz="1400" i="1" dirty="0"/>
              <a:t>, </a:t>
            </a:r>
            <a:r>
              <a:rPr lang="en-US" sz="1400" dirty="0"/>
              <a:t>2019; </a:t>
            </a:r>
            <a:r>
              <a:rPr lang="en-US" sz="1400" i="1" dirty="0"/>
              <a:t>Adv. </a:t>
            </a:r>
            <a:r>
              <a:rPr lang="en-US" sz="1400" i="1" dirty="0" err="1"/>
              <a:t>Theor</a:t>
            </a:r>
            <a:r>
              <a:rPr lang="en-US" sz="1400" i="1" dirty="0"/>
              <a:t>. Simul. </a:t>
            </a:r>
            <a:r>
              <a:rPr lang="en-US" sz="1400" b="1" dirty="0"/>
              <a:t>3</a:t>
            </a:r>
            <a:r>
              <a:rPr lang="en-US" sz="1400" i="1" dirty="0"/>
              <a:t>, </a:t>
            </a:r>
            <a:r>
              <a:rPr lang="en-US" sz="1400" dirty="0"/>
              <a:t>2000093</a:t>
            </a:r>
            <a:r>
              <a:rPr lang="en-US" sz="1400" i="1" dirty="0"/>
              <a:t>, </a:t>
            </a:r>
            <a:r>
              <a:rPr lang="en-US" sz="1400" dirty="0"/>
              <a:t>2020. </a:t>
            </a:r>
          </a:p>
        </p:txBody>
      </p:sp>
    </p:spTree>
    <p:extLst>
      <p:ext uri="{BB962C8B-B14F-4D97-AF65-F5344CB8AC3E}">
        <p14:creationId xmlns:p14="http://schemas.microsoft.com/office/powerpoint/2010/main" val="1679422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CCB377-2307-2046-B9A8-60384D858C5D}"/>
              </a:ext>
            </a:extLst>
          </p:cNvPr>
          <p:cNvSpPr txBox="1"/>
          <p:nvPr/>
        </p:nvSpPr>
        <p:spPr bwMode="auto">
          <a:xfrm>
            <a:off x="846264" y="187622"/>
            <a:ext cx="7563288" cy="9541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rgbClr val="000000"/>
                </a:solidFill>
              </a:rPr>
              <a:t>What limits charge mobility in organic crystals?</a:t>
            </a:r>
          </a:p>
          <a:p>
            <a:pPr algn="ctr"/>
            <a:r>
              <a:rPr lang="en-GB" b="1" u="sng" dirty="0">
                <a:solidFill>
                  <a:srgbClr val="000000"/>
                </a:solidFill>
              </a:rPr>
              <a:t>Thermal fluctuations of electronic coupling</a:t>
            </a:r>
            <a:endParaRPr lang="en-US" b="1" u="sng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D60AC-7DCE-ED4D-8548-DE337AF5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1407805"/>
            <a:ext cx="7935413" cy="472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8AF9C4-5986-AB4D-8F84-33D2DC7E0310}"/>
              </a:ext>
            </a:extLst>
          </p:cNvPr>
          <p:cNvSpPr txBox="1"/>
          <p:nvPr/>
        </p:nvSpPr>
        <p:spPr>
          <a:xfrm>
            <a:off x="533400" y="1296363"/>
            <a:ext cx="479113" cy="5758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395B1A-9371-9344-83A9-E100D232647A}"/>
                  </a:ext>
                </a:extLst>
              </p:cNvPr>
              <p:cNvSpPr txBox="1"/>
              <p:nvPr/>
            </p:nvSpPr>
            <p:spPr>
              <a:xfrm>
                <a:off x="4963613" y="4877763"/>
                <a:ext cx="1493037" cy="411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395B1A-9371-9344-83A9-E100D2326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13" y="4877763"/>
                <a:ext cx="1493037" cy="411523"/>
              </a:xfrm>
              <a:prstGeom prst="rect">
                <a:avLst/>
              </a:prstGeom>
              <a:blipFill>
                <a:blip r:embed="rId3"/>
                <a:stretch>
                  <a:fillRect l="-672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1A93E0B-5466-CD47-B506-CEA92A51B54D}"/>
              </a:ext>
            </a:extLst>
          </p:cNvPr>
          <p:cNvSpPr/>
          <p:nvPr/>
        </p:nvSpPr>
        <p:spPr bwMode="auto">
          <a:xfrm>
            <a:off x="6335213" y="2210763"/>
            <a:ext cx="2057400" cy="381000"/>
          </a:xfrm>
          <a:prstGeom prst="rect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6D7D9-B0FC-FD40-9E5F-EB6C84C6BEB2}"/>
              </a:ext>
            </a:extLst>
          </p:cNvPr>
          <p:cNvSpPr txBox="1"/>
          <p:nvPr/>
        </p:nvSpPr>
        <p:spPr>
          <a:xfrm>
            <a:off x="2906213" y="2097832"/>
            <a:ext cx="1860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A7738"/>
                </a:solidFill>
              </a:rPr>
              <a:t>couplings frozen </a:t>
            </a:r>
          </a:p>
          <a:p>
            <a:r>
              <a:rPr lang="en-US" sz="1800" b="1" dirty="0">
                <a:solidFill>
                  <a:srgbClr val="6A7738"/>
                </a:solidFill>
              </a:rPr>
              <a:t>to mean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FEF29-3CE4-C44E-9E9E-BE8B4D837637}"/>
              </a:ext>
            </a:extLst>
          </p:cNvPr>
          <p:cNvSpPr txBox="1"/>
          <p:nvPr/>
        </p:nvSpPr>
        <p:spPr>
          <a:xfrm>
            <a:off x="3938332" y="4072573"/>
            <a:ext cx="205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couplings fluctuate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(as before) 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1586DD20-C1EF-AB4B-B2BF-96798D8EE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7768" y="1125850"/>
            <a:ext cx="3526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Giannini </a:t>
            </a:r>
            <a:r>
              <a:rPr lang="en-US" sz="1400" i="1" dirty="0"/>
              <a:t>et al. Nature Comm. </a:t>
            </a:r>
            <a:r>
              <a:rPr lang="en-US" sz="1400" b="1" dirty="0"/>
              <a:t>10</a:t>
            </a:r>
            <a:r>
              <a:rPr lang="en-US" sz="1400" dirty="0"/>
              <a:t>, 3843</a:t>
            </a:r>
            <a:r>
              <a:rPr lang="en-US" sz="1400" i="1" dirty="0"/>
              <a:t>, </a:t>
            </a:r>
            <a:r>
              <a:rPr lang="en-US" sz="1400" dirty="0"/>
              <a:t>2019.</a:t>
            </a:r>
          </a:p>
        </p:txBody>
      </p:sp>
    </p:spTree>
    <p:extLst>
      <p:ext uri="{BB962C8B-B14F-4D97-AF65-F5344CB8AC3E}">
        <p14:creationId xmlns:p14="http://schemas.microsoft.com/office/powerpoint/2010/main" val="18061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1"/>
          <p:cNvSpPr txBox="1">
            <a:spLocks noChangeArrowheads="1"/>
          </p:cNvSpPr>
          <p:nvPr/>
        </p:nvSpPr>
        <p:spPr bwMode="auto">
          <a:xfrm>
            <a:off x="152400" y="192087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u="sng" dirty="0">
                <a:solidFill>
                  <a:srgbClr val="000000"/>
                </a:solidFill>
              </a:rPr>
              <a:t>Workhorse for photochemistry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63F7D-0021-7C4F-9C2E-EEA7B85B9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82687"/>
            <a:ext cx="3893195" cy="3196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7DA6B-AAA1-D943-B45D-F0E0F090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9" y="1143656"/>
            <a:ext cx="4086819" cy="2574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B63B0-B770-4441-BA94-A9F85FCD75A1}"/>
              </a:ext>
            </a:extLst>
          </p:cNvPr>
          <p:cNvSpPr txBox="1"/>
          <p:nvPr/>
        </p:nvSpPr>
        <p:spPr>
          <a:xfrm>
            <a:off x="2209799" y="5232657"/>
            <a:ext cx="4926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But: ad-hoc/intuitive, no nuclear tunneling,….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C2EE8-9A44-5A49-AE11-FA47FCDBF011}"/>
              </a:ext>
            </a:extLst>
          </p:cNvPr>
          <p:cNvSpPr txBox="1"/>
          <p:nvPr/>
        </p:nvSpPr>
        <p:spPr>
          <a:xfrm>
            <a:off x="1229360" y="3718535"/>
            <a:ext cx="2306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Crespo-Otero and </a:t>
            </a:r>
            <a:r>
              <a:rPr lang="en-US" sz="1400" dirty="0" err="1"/>
              <a:t>Barbatti</a:t>
            </a:r>
            <a:endParaRPr lang="en-US" sz="1400" dirty="0"/>
          </a:p>
          <a:p>
            <a:r>
              <a:rPr lang="en-US" sz="1400" i="1" dirty="0"/>
              <a:t>Chem. Rev. </a:t>
            </a:r>
            <a:r>
              <a:rPr lang="en-US" sz="1400" dirty="0"/>
              <a:t>118, 7026 (2018)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F76B9-892A-AC4F-8E2D-6780DF501205}"/>
              </a:ext>
            </a:extLst>
          </p:cNvPr>
          <p:cNvSpPr txBox="1"/>
          <p:nvPr/>
        </p:nvSpPr>
        <p:spPr>
          <a:xfrm>
            <a:off x="2098783" y="1179710"/>
            <a:ext cx="2285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(Tully, </a:t>
            </a:r>
            <a:r>
              <a:rPr lang="en-US" sz="1400" i="1" dirty="0"/>
              <a:t>J. Chem. Phys. </a:t>
            </a:r>
            <a:r>
              <a:rPr lang="en-US" sz="1400" dirty="0"/>
              <a:t>1990)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8157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4050-9021-E345-A051-3C42518A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687"/>
            <a:ext cx="7772400" cy="685800"/>
          </a:xfrm>
        </p:spPr>
        <p:txBody>
          <a:bodyPr/>
          <a:lstStyle/>
          <a:p>
            <a:r>
              <a:rPr lang="en-US" sz="2800" b="1" u="sng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09AD6-7F29-DC42-92F1-E290798E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4087"/>
            <a:ext cx="8153400" cy="3883024"/>
          </a:xfrm>
        </p:spPr>
        <p:txBody>
          <a:bodyPr/>
          <a:lstStyle/>
          <a:p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FOB-SH: a tool for simulating electronic transport processes in truly nanoscale molecular materials 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Application to charge transport in organic crystals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   and the emergence of large ``flickering” polarons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Tricks of the Trade: importance of decoherence correction, trivial crossing detection and all that</a:t>
            </a:r>
          </a:p>
        </p:txBody>
      </p:sp>
    </p:spTree>
    <p:extLst>
      <p:ext uri="{BB962C8B-B14F-4D97-AF65-F5344CB8AC3E}">
        <p14:creationId xmlns:p14="http://schemas.microsoft.com/office/powerpoint/2010/main" val="68499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36513"/>
            <a:ext cx="8686800" cy="1079500"/>
          </a:xfrm>
        </p:spPr>
        <p:txBody>
          <a:bodyPr/>
          <a:lstStyle/>
          <a:p>
            <a:r>
              <a:rPr lang="en-US" sz="2800" b="1" u="sng" dirty="0"/>
              <a:t>1. Energy criterion for hops: Kinetic energy || NACV </a:t>
            </a:r>
            <a:r>
              <a:rPr lang="en-US" sz="2800" b="1" u="sng" dirty="0">
                <a:sym typeface="Wingdings" pitchFamily="2" charset="2"/>
              </a:rPr>
              <a:t> Detailed balance</a:t>
            </a:r>
            <a:endParaRPr lang="en-US" sz="2800" b="1" u="sn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98" y="5248274"/>
            <a:ext cx="1503502" cy="9417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91" y="5207595"/>
            <a:ext cx="1548809" cy="10021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87" y="5248274"/>
            <a:ext cx="1154845" cy="9636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5270102"/>
            <a:ext cx="1385215" cy="101798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 bwMode="auto">
          <a:xfrm>
            <a:off x="3407777" y="5731287"/>
            <a:ext cx="0" cy="25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4773600" y="5700600"/>
            <a:ext cx="0" cy="468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3423201" y="569015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 </a:t>
            </a:r>
            <a:r>
              <a:rPr lang="en-US" sz="1800" i="1" dirty="0" err="1"/>
              <a:t>H</a:t>
            </a:r>
            <a:r>
              <a:rPr lang="en-US" sz="1800" baseline="-25000" dirty="0" err="1"/>
              <a:t>ab</a:t>
            </a:r>
            <a:endParaRPr lang="en-US" sz="1800" baseline="-25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93981"/>
            <a:ext cx="5448596" cy="397490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362200" y="2965227"/>
            <a:ext cx="220073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rgbClr val="FF0000"/>
                </a:solidFill>
              </a:rPr>
              <a:t>P</a:t>
            </a:r>
            <a:r>
              <a:rPr lang="en-GB" sz="1600" baseline="-25000" dirty="0">
                <a:solidFill>
                  <a:srgbClr val="FF0000"/>
                </a:solidFill>
              </a:rPr>
              <a:t>1</a:t>
            </a:r>
            <a:r>
              <a:rPr lang="en-GB" sz="1600" i="1" baseline="30000" dirty="0">
                <a:solidFill>
                  <a:srgbClr val="FF0000"/>
                </a:solidFill>
              </a:rPr>
              <a:t>surf</a:t>
            </a:r>
            <a:r>
              <a:rPr lang="en-US" sz="1600" dirty="0">
                <a:solidFill>
                  <a:srgbClr val="FF0000"/>
                </a:solidFill>
              </a:rPr>
              <a:t>, full kinetic energy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62200" y="3574827"/>
            <a:ext cx="27767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6600"/>
                </a:solidFill>
              </a:rPr>
              <a:t>P</a:t>
            </a:r>
            <a:r>
              <a:rPr lang="en-US" sz="1600" baseline="-25000" dirty="0">
                <a:solidFill>
                  <a:srgbClr val="006600"/>
                </a:solidFill>
              </a:rPr>
              <a:t>1</a:t>
            </a:r>
            <a:r>
              <a:rPr lang="en-US" sz="1600" baseline="30000" dirty="0">
                <a:solidFill>
                  <a:srgbClr val="006600"/>
                </a:solidFill>
              </a:rPr>
              <a:t>B</a:t>
            </a:r>
            <a:r>
              <a:rPr lang="en-US" sz="1600" dirty="0">
                <a:solidFill>
                  <a:srgbClr val="006600"/>
                </a:solidFill>
              </a:rPr>
              <a:t>, exact Boltzmann weight  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2200" y="3270027"/>
            <a:ext cx="262712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chemeClr val="accent6"/>
                </a:solidFill>
              </a:rPr>
              <a:t>P</a:t>
            </a:r>
            <a:r>
              <a:rPr lang="en-GB" sz="1600" baseline="-25000" dirty="0">
                <a:solidFill>
                  <a:schemeClr val="accent6"/>
                </a:solidFill>
              </a:rPr>
              <a:t>1</a:t>
            </a:r>
            <a:r>
              <a:rPr lang="en-GB" sz="1600" i="1" baseline="30000" dirty="0">
                <a:solidFill>
                  <a:schemeClr val="accent6"/>
                </a:solidFill>
              </a:rPr>
              <a:t>surf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00CC"/>
                </a:solidFill>
              </a:rPr>
              <a:t>kinetic energy || NACV</a:t>
            </a:r>
          </a:p>
        </p:txBody>
      </p:sp>
      <p:cxnSp>
        <p:nvCxnSpPr>
          <p:cNvPr id="52" name="Straight Arrow Connector 51"/>
          <p:cNvCxnSpPr/>
          <p:nvPr/>
        </p:nvCxnSpPr>
        <p:spPr bwMode="auto">
          <a:xfrm>
            <a:off x="6019800" y="5731288"/>
            <a:ext cx="0" cy="503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8E8350-9EEE-0149-AE87-4DDA2B4B2ACF}"/>
              </a:ext>
            </a:extLst>
          </p:cNvPr>
          <p:cNvSpPr txBox="1"/>
          <p:nvPr/>
        </p:nvSpPr>
        <p:spPr>
          <a:xfrm>
            <a:off x="4572000" y="1411287"/>
            <a:ext cx="12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 frustrated </a:t>
            </a:r>
          </a:p>
          <a:p>
            <a:pPr algn="ctr"/>
            <a:r>
              <a:rPr lang="en-US" sz="1600" dirty="0"/>
              <a:t>hops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C23E47-69B4-C248-817B-029635D8A3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1296528"/>
            <a:ext cx="0" cy="1909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93C18-0C63-F94D-8254-04FB0BC0803D}"/>
                  </a:ext>
                </a:extLst>
              </p:cNvPr>
              <p:cNvSpPr txBox="1"/>
              <p:nvPr/>
            </p:nvSpPr>
            <p:spPr>
              <a:xfrm>
                <a:off x="6255467" y="3915978"/>
                <a:ext cx="27999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1800" b="0" i="1" dirty="0">
                    <a:solidFill>
                      <a:srgbClr val="006600"/>
                    </a:solidFill>
                  </a:rPr>
                  <a:t>P</a:t>
                </a:r>
                <a:r>
                  <a:rPr lang="en-GB" sz="1800" baseline="-25000" dirty="0">
                    <a:solidFill>
                      <a:srgbClr val="006600"/>
                    </a:solidFill>
                  </a:rPr>
                  <a:t>1</a:t>
                </a:r>
                <a:r>
                  <a:rPr lang="en-GB" sz="1800" b="0" baseline="30000" dirty="0">
                    <a:solidFill>
                      <a:srgbClr val="00660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0066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>
                                <a:solidFill>
                                  <a:srgbClr val="006600"/>
                                </a:solidFill>
                                <a:latin typeface="Cambria Math" charset="0"/>
                              </a:rPr>
                              <m:t>𝑒𝑥𝑝</m:t>
                            </m:r>
                            <m:r>
                              <a:rPr lang="en-GB" sz="1800" b="0" i="1">
                                <a:solidFill>
                                  <a:srgbClr val="006600"/>
                                </a:solidFill>
                                <a:latin typeface="Cambria Math" charset="0"/>
                              </a:rPr>
                              <m:t>⁡(−</m:t>
                            </m:r>
                            <m:r>
                              <a:rPr lang="en-GB" sz="1800" b="0" i="1">
                                <a:solidFill>
                                  <a:srgbClr val="0066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GB" sz="1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GB" sz="1800" b="0" i="1">
                                <a:solidFill>
                                  <a:srgbClr val="0066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>
                              <a:rPr lang="en-GB" sz="1800" b="0" i="1" baseline="-2500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  <m:r>
                              <a:rPr lang="en-GB" sz="1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GB" sz="1800" i="1">
                                <a:solidFill>
                                  <a:srgbClr val="0066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>
                              <a:rPr lang="en-GB" sz="1800" b="0" i="1" baseline="-2500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  <m:r>
                              <a:rPr lang="en-GB" sz="1800" b="0" i="1">
                                <a:solidFill>
                                  <a:srgbClr val="0066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GB" sz="1800" b="0" i="1" smtClean="0">
                            <a:solidFill>
                              <a:srgbClr val="0066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693C18-0C63-F94D-8254-04FB0BC08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467" y="3915978"/>
                <a:ext cx="2799968" cy="276999"/>
              </a:xfrm>
              <a:prstGeom prst="rect">
                <a:avLst/>
              </a:prstGeom>
              <a:blipFill>
                <a:blip r:embed="rId7"/>
                <a:stretch>
                  <a:fillRect l="-4977" t="-26087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D4AE5E7-6E45-084D-8748-F61E23ED5CD0}"/>
              </a:ext>
            </a:extLst>
          </p:cNvPr>
          <p:cNvSpPr txBox="1"/>
          <p:nvPr/>
        </p:nvSpPr>
        <p:spPr>
          <a:xfrm>
            <a:off x="6166903" y="2965488"/>
            <a:ext cx="29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/>
              <a:t>P</a:t>
            </a:r>
            <a:r>
              <a:rPr lang="en-GB" sz="1800" baseline="-25000" dirty="0"/>
              <a:t>1</a:t>
            </a:r>
            <a:r>
              <a:rPr lang="en-GB" sz="1800" i="1" baseline="30000" dirty="0"/>
              <a:t>surf </a:t>
            </a:r>
            <a:r>
              <a:rPr lang="en-GB" sz="1800" baseline="30000" dirty="0"/>
              <a:t> </a:t>
            </a:r>
            <a:r>
              <a:rPr lang="en-US" sz="1800" baseline="30000" dirty="0"/>
              <a:t> </a:t>
            </a:r>
            <a:r>
              <a:rPr lang="en-US" sz="1800" dirty="0"/>
              <a:t>=</a:t>
            </a:r>
            <a:r>
              <a:rPr lang="en-US" sz="1800" baseline="30000" dirty="0"/>
              <a:t>  </a:t>
            </a:r>
            <a:r>
              <a:rPr lang="en-US" sz="1800" dirty="0"/>
              <a:t>population of excited </a:t>
            </a:r>
          </a:p>
          <a:p>
            <a:r>
              <a:rPr lang="en-US" sz="1800" dirty="0"/>
              <a:t>state PES in FOB-SH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CD1800-6454-0444-84B7-B92ED6F392F8}"/>
              </a:ext>
            </a:extLst>
          </p:cNvPr>
          <p:cNvSpPr txBox="1"/>
          <p:nvPr/>
        </p:nvSpPr>
        <p:spPr>
          <a:xfrm>
            <a:off x="6477000" y="1590017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ym typeface="Wingdings" pitchFamily="2" charset="2"/>
              </a:rPr>
              <a:t>Detailed balance: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11FBB-C10F-C740-96E0-85D6AC653CC3}"/>
              </a:ext>
            </a:extLst>
          </p:cNvPr>
          <p:cNvSpPr txBox="1"/>
          <p:nvPr/>
        </p:nvSpPr>
        <p:spPr>
          <a:xfrm>
            <a:off x="6845920" y="202971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800" i="1" dirty="0"/>
              <a:t>P</a:t>
            </a:r>
            <a:r>
              <a:rPr lang="en-GB" sz="1800" baseline="-25000" dirty="0"/>
              <a:t>1</a:t>
            </a:r>
            <a:r>
              <a:rPr lang="en-GB" sz="1800" i="1" baseline="30000" dirty="0"/>
              <a:t>surf</a:t>
            </a:r>
            <a:r>
              <a:rPr lang="en-GB" sz="1800" i="1" baseline="30000" dirty="0">
                <a:solidFill>
                  <a:schemeClr val="accent6"/>
                </a:solidFill>
              </a:rPr>
              <a:t>  </a:t>
            </a:r>
            <a:r>
              <a:rPr lang="en-GB" sz="1800" i="1" dirty="0">
                <a:solidFill>
                  <a:schemeClr val="accent6"/>
                </a:solidFill>
              </a:rPr>
              <a:t>= </a:t>
            </a:r>
            <a:r>
              <a:rPr lang="en-GB" sz="1800" b="0" i="1" dirty="0">
                <a:solidFill>
                  <a:srgbClr val="006600"/>
                </a:solidFill>
              </a:rPr>
              <a:t>P</a:t>
            </a:r>
            <a:r>
              <a:rPr lang="en-GB" sz="1800" b="0" baseline="-25000" dirty="0">
                <a:solidFill>
                  <a:srgbClr val="006600"/>
                </a:solidFill>
              </a:rPr>
              <a:t>1</a:t>
            </a:r>
            <a:r>
              <a:rPr lang="en-GB" sz="1800" b="0" baseline="30000" dirty="0">
                <a:solidFill>
                  <a:srgbClr val="006600"/>
                </a:solidFill>
              </a:rPr>
              <a:t>B</a:t>
            </a:r>
            <a:endParaRPr lang="en-US" sz="1800" i="1" dirty="0">
              <a:solidFill>
                <a:srgbClr val="0066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7A0BF-6086-3648-8DCF-5683ED79EDC5}"/>
              </a:ext>
            </a:extLst>
          </p:cNvPr>
          <p:cNvSpPr/>
          <p:nvPr/>
        </p:nvSpPr>
        <p:spPr>
          <a:xfrm>
            <a:off x="6231040" y="614036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JCP</a:t>
            </a:r>
            <a:r>
              <a:rPr lang="en-US" sz="1600" dirty="0"/>
              <a:t> </a:t>
            </a:r>
            <a:r>
              <a:rPr lang="en-US" sz="1600" b="1" dirty="0"/>
              <a:t>147</a:t>
            </a:r>
            <a:r>
              <a:rPr lang="en-US" sz="1600" dirty="0"/>
              <a:t>, 214113 (2017)</a:t>
            </a:r>
          </a:p>
        </p:txBody>
      </p:sp>
    </p:spTree>
    <p:extLst>
      <p:ext uri="{BB962C8B-B14F-4D97-AF65-F5344CB8AC3E}">
        <p14:creationId xmlns:p14="http://schemas.microsoft.com/office/powerpoint/2010/main" val="1270014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FA6C-6B0E-5740-B919-2A47067A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-92075"/>
            <a:ext cx="8375073" cy="817562"/>
          </a:xfrm>
        </p:spPr>
        <p:txBody>
          <a:bodyPr/>
          <a:lstStyle/>
          <a:p>
            <a:r>
              <a:rPr lang="en-US" sz="2800" b="1" u="sng" dirty="0"/>
              <a:t>2a Decoherence correction </a:t>
            </a:r>
            <a:r>
              <a:rPr lang="en-US" sz="2800" b="1" u="sng" dirty="0">
                <a:sym typeface="Wingdings" pitchFamily="2" charset="2"/>
              </a:rPr>
              <a:t> Internal consistency</a:t>
            </a:r>
            <a:endParaRPr lang="en-US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2B0FA7-9613-CC47-A599-5F5172B55A5F}"/>
                  </a:ext>
                </a:extLst>
              </p:cNvPr>
              <p:cNvSpPr txBox="1"/>
              <p:nvPr/>
            </p:nvSpPr>
            <p:spPr>
              <a:xfrm>
                <a:off x="5050177" y="3979061"/>
                <a:ext cx="2540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800" b="0" i="1" dirty="0">
                    <a:solidFill>
                      <a:srgbClr val="CC18C0"/>
                    </a:solidFill>
                  </a:rPr>
                  <a:t>P</a:t>
                </a:r>
                <a:r>
                  <a:rPr lang="en-GB" sz="1800" b="0" i="1" baseline="-25000" dirty="0" err="1">
                    <a:solidFill>
                      <a:srgbClr val="CC18C0"/>
                    </a:solidFill>
                  </a:rPr>
                  <a:t>i</a:t>
                </a:r>
                <a:r>
                  <a:rPr lang="en-GB" sz="1800" b="0" baseline="30000" dirty="0" err="1">
                    <a:solidFill>
                      <a:srgbClr val="CC18C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CC18C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CC18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sz="1800" i="1">
                                <a:solidFill>
                                  <a:srgbClr val="CC18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>
                                <a:solidFill>
                                  <a:srgbClr val="CC18C0"/>
                                </a:solidFill>
                                <a:latin typeface="Cambria Math" charset="0"/>
                              </a:rPr>
                              <m:t>𝑒𝑥𝑝</m:t>
                            </m:r>
                            <m:r>
                              <a:rPr lang="en-GB" sz="1800" b="0" i="1">
                                <a:solidFill>
                                  <a:srgbClr val="CC18C0"/>
                                </a:solidFill>
                                <a:latin typeface="Cambria Math" charset="0"/>
                              </a:rPr>
                              <m:t>⁡(−</m:t>
                            </m:r>
                            <m:r>
                              <a:rPr lang="en-GB" sz="1800" b="0" i="1">
                                <a:solidFill>
                                  <a:srgbClr val="CC18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GB" sz="1800" b="0" i="1" smtClean="0">
                                <a:solidFill>
                                  <a:srgbClr val="CC18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GB" sz="1800" b="0" i="1">
                                <a:solidFill>
                                  <a:srgbClr val="CC18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>
                              <a:rPr lang="en-GB" sz="1800" b="0" i="1" baseline="-25000" smtClean="0">
                                <a:solidFill>
                                  <a:srgbClr val="CC18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GB" sz="1800" b="0" i="1" smtClean="0">
                                <a:solidFill>
                                  <a:srgbClr val="CC18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GB" sz="1800" i="1">
                                <a:solidFill>
                                  <a:srgbClr val="CC18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>
                              <a:rPr lang="en-GB" sz="1800" b="0" i="1" baseline="-25000" smtClean="0">
                                <a:solidFill>
                                  <a:srgbClr val="CC18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  <m:r>
                              <a:rPr lang="en-GB" sz="1800" b="0" i="1">
                                <a:solidFill>
                                  <a:srgbClr val="CC18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GB" sz="1800" b="0" i="1" smtClean="0">
                            <a:solidFill>
                              <a:srgbClr val="CC18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2B0FA7-9613-CC47-A599-5F5172B55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177" y="3979061"/>
                <a:ext cx="2540888" cy="276999"/>
              </a:xfrm>
              <a:prstGeom prst="rect">
                <a:avLst/>
              </a:prstGeom>
              <a:blipFill>
                <a:blip r:embed="rId2"/>
                <a:stretch>
                  <a:fillRect l="-5473" t="-26087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66173AB-1840-C941-8D82-F6C3BCFCFE49}"/>
              </a:ext>
            </a:extLst>
          </p:cNvPr>
          <p:cNvSpPr txBox="1"/>
          <p:nvPr/>
        </p:nvSpPr>
        <p:spPr>
          <a:xfrm>
            <a:off x="4933337" y="2346114"/>
            <a:ext cx="365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 err="1">
                <a:solidFill>
                  <a:schemeClr val="accent6"/>
                </a:solidFill>
              </a:rPr>
              <a:t>P</a:t>
            </a:r>
            <a:r>
              <a:rPr lang="en-GB" sz="1800" i="1" baseline="-25000" dirty="0" err="1">
                <a:solidFill>
                  <a:schemeClr val="accent6"/>
                </a:solidFill>
              </a:rPr>
              <a:t>i</a:t>
            </a:r>
            <a:r>
              <a:rPr lang="en-GB" sz="1800" i="1" baseline="30000" dirty="0" err="1">
                <a:solidFill>
                  <a:schemeClr val="accent6"/>
                </a:solidFill>
              </a:rPr>
              <a:t>surf</a:t>
            </a:r>
            <a:r>
              <a:rPr lang="en-GB" sz="1800" i="1" baseline="30000" dirty="0">
                <a:solidFill>
                  <a:schemeClr val="accent6"/>
                </a:solidFill>
              </a:rPr>
              <a:t> </a:t>
            </a:r>
            <a:r>
              <a:rPr lang="en-GB" sz="1800" baseline="30000" dirty="0">
                <a:solidFill>
                  <a:schemeClr val="accent6"/>
                </a:solidFill>
              </a:rPr>
              <a:t> </a:t>
            </a:r>
            <a:r>
              <a:rPr lang="en-US" sz="1800" baseline="30000" dirty="0">
                <a:solidFill>
                  <a:schemeClr val="accent6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=</a:t>
            </a:r>
            <a:r>
              <a:rPr lang="en-US" sz="1800" baseline="30000" dirty="0">
                <a:solidFill>
                  <a:schemeClr val="accent6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population of adiabatic PES </a:t>
            </a:r>
            <a:r>
              <a:rPr lang="en-US" sz="1800" i="1" dirty="0" err="1">
                <a:solidFill>
                  <a:schemeClr val="accent6"/>
                </a:solidFill>
              </a:rPr>
              <a:t>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            in FOB-SH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9C4EB-50E7-9140-950B-1EA5B904FBF0}"/>
              </a:ext>
            </a:extLst>
          </p:cNvPr>
          <p:cNvSpPr txBox="1"/>
          <p:nvPr/>
        </p:nvSpPr>
        <p:spPr>
          <a:xfrm>
            <a:off x="4943497" y="3116251"/>
            <a:ext cx="397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 err="1">
                <a:solidFill>
                  <a:schemeClr val="accent6"/>
                </a:solidFill>
              </a:rPr>
              <a:t>P</a:t>
            </a:r>
            <a:r>
              <a:rPr lang="en-GB" sz="1800" i="1" baseline="-25000" dirty="0" err="1">
                <a:solidFill>
                  <a:schemeClr val="accent6"/>
                </a:solidFill>
              </a:rPr>
              <a:t>i</a:t>
            </a:r>
            <a:r>
              <a:rPr lang="en-GB" sz="1800" i="1" baseline="30000" dirty="0" err="1">
                <a:solidFill>
                  <a:schemeClr val="accent6"/>
                </a:solidFill>
              </a:rPr>
              <a:t>wf</a:t>
            </a:r>
            <a:r>
              <a:rPr lang="en-GB" sz="1800" i="1" baseline="30000" dirty="0">
                <a:solidFill>
                  <a:schemeClr val="accent6"/>
                </a:solidFill>
              </a:rPr>
              <a:t> </a:t>
            </a:r>
            <a:r>
              <a:rPr lang="en-GB" sz="1800" baseline="30000" dirty="0">
                <a:solidFill>
                  <a:schemeClr val="accent6"/>
                </a:solidFill>
              </a:rPr>
              <a:t> </a:t>
            </a:r>
            <a:r>
              <a:rPr lang="en-US" sz="1800" baseline="30000" dirty="0">
                <a:solidFill>
                  <a:schemeClr val="accent6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= population of electronic adiabatic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           wavefunction </a:t>
            </a:r>
            <a:r>
              <a:rPr lang="en-US" sz="1800" i="1" dirty="0" err="1">
                <a:solidFill>
                  <a:schemeClr val="accent6"/>
                </a:solidFill>
              </a:rPr>
              <a:t>i</a:t>
            </a:r>
            <a:r>
              <a:rPr lang="en-US" sz="1800" dirty="0">
                <a:solidFill>
                  <a:schemeClr val="accent6"/>
                </a:solidFill>
              </a:rPr>
              <a:t> in FOB-SH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789F82-ECFC-EB45-B1C8-311C0911D205}"/>
              </a:ext>
            </a:extLst>
          </p:cNvPr>
          <p:cNvSpPr txBox="1"/>
          <p:nvPr/>
        </p:nvSpPr>
        <p:spPr>
          <a:xfrm>
            <a:off x="5562600" y="1321319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ym typeface="Wingdings" pitchFamily="2" charset="2"/>
              </a:rPr>
              <a:t>Internal consistency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60CE9-A9D5-CD48-8E50-8593BDAB215B}"/>
              </a:ext>
            </a:extLst>
          </p:cNvPr>
          <p:cNvSpPr txBox="1"/>
          <p:nvPr/>
        </p:nvSpPr>
        <p:spPr>
          <a:xfrm>
            <a:off x="6042439" y="1761017"/>
            <a:ext cx="10435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800" i="1" dirty="0" err="1">
                <a:solidFill>
                  <a:schemeClr val="accent6"/>
                </a:solidFill>
              </a:rPr>
              <a:t>P</a:t>
            </a:r>
            <a:r>
              <a:rPr lang="en-GB" sz="1800" i="1" baseline="-25000" dirty="0" err="1">
                <a:solidFill>
                  <a:schemeClr val="accent6"/>
                </a:solidFill>
              </a:rPr>
              <a:t>i</a:t>
            </a:r>
            <a:r>
              <a:rPr lang="en-GB" sz="1800" i="1" baseline="30000" dirty="0" err="1">
                <a:solidFill>
                  <a:schemeClr val="accent6"/>
                </a:solidFill>
              </a:rPr>
              <a:t>surf</a:t>
            </a:r>
            <a:r>
              <a:rPr lang="en-GB" sz="1800" i="1" baseline="30000" dirty="0">
                <a:solidFill>
                  <a:schemeClr val="accent6"/>
                </a:solidFill>
              </a:rPr>
              <a:t>  </a:t>
            </a:r>
            <a:r>
              <a:rPr lang="en-GB" sz="1800" i="1" dirty="0">
                <a:solidFill>
                  <a:schemeClr val="accent6"/>
                </a:solidFill>
              </a:rPr>
              <a:t>= </a:t>
            </a:r>
            <a:r>
              <a:rPr lang="en-GB" sz="1800" i="1" dirty="0" err="1">
                <a:solidFill>
                  <a:schemeClr val="accent6"/>
                </a:solidFill>
              </a:rPr>
              <a:t>P</a:t>
            </a:r>
            <a:r>
              <a:rPr lang="en-GB" sz="1800" i="1" baseline="-25000" dirty="0" err="1">
                <a:solidFill>
                  <a:schemeClr val="accent6"/>
                </a:solidFill>
              </a:rPr>
              <a:t>i</a:t>
            </a:r>
            <a:r>
              <a:rPr lang="en-GB" sz="1800" i="1" baseline="30000" dirty="0" err="1">
                <a:solidFill>
                  <a:schemeClr val="accent6"/>
                </a:solidFill>
              </a:rPr>
              <a:t>wf</a:t>
            </a:r>
            <a:endParaRPr lang="en-US" sz="1800" i="1" dirty="0">
              <a:solidFill>
                <a:srgbClr val="0066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8A5CD9-6043-BD4A-9B8B-7EC87B34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" y="1019128"/>
            <a:ext cx="4110806" cy="4479157"/>
          </a:xfrm>
          <a:prstGeom prst="rect">
            <a:avLst/>
          </a:prstGeom>
        </p:spPr>
      </p:pic>
      <p:sp>
        <p:nvSpPr>
          <p:cNvPr id="22" name="TextBox 52">
            <a:extLst>
              <a:ext uri="{FF2B5EF4-FFF2-40B4-BE49-F238E27FC236}">
                <a16:creationId xmlns:a16="http://schemas.microsoft.com/office/drawing/2014/main" id="{0203DFAC-BC9E-2742-A427-FA3860BC0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8327" y="554615"/>
            <a:ext cx="3526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Giannini </a:t>
            </a:r>
            <a:r>
              <a:rPr lang="en-US" sz="1400" i="1" dirty="0"/>
              <a:t>et al. Nature Comm. </a:t>
            </a:r>
            <a:r>
              <a:rPr lang="en-US" sz="1400" b="1" dirty="0"/>
              <a:t>10</a:t>
            </a:r>
            <a:r>
              <a:rPr lang="en-US" sz="1400" dirty="0"/>
              <a:t>, 3843</a:t>
            </a:r>
            <a:r>
              <a:rPr lang="en-US" sz="1400" i="1" dirty="0"/>
              <a:t>, </a:t>
            </a:r>
            <a:r>
              <a:rPr lang="en-US" sz="1400" dirty="0"/>
              <a:t>2019.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3AB53-5765-C248-A0A6-D205BACCF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71" y="4898857"/>
            <a:ext cx="3009900" cy="9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F2C8-3A3F-AD41-97D8-F4F257A4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9686"/>
            <a:ext cx="8534400" cy="562128"/>
          </a:xfrm>
        </p:spPr>
        <p:txBody>
          <a:bodyPr/>
          <a:lstStyle/>
          <a:p>
            <a:r>
              <a:rPr lang="en-US" sz="2800" b="1" u="sng" dirty="0"/>
              <a:t>2b Decoherence correction </a:t>
            </a:r>
            <a:r>
              <a:rPr lang="en-US" sz="2800" b="1" u="sng" dirty="0">
                <a:sym typeface="Wingdings" pitchFamily="2" charset="2"/>
              </a:rPr>
              <a:t> convergence of mobility</a:t>
            </a:r>
            <a:endParaRPr lang="en-US" sz="28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017ED-0BEA-184E-8A32-72B305A66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67" y="658904"/>
            <a:ext cx="5239865" cy="5248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D0C9-8E95-AC44-BE54-03F245AC907F}"/>
              </a:ext>
            </a:extLst>
          </p:cNvPr>
          <p:cNvSpPr txBox="1"/>
          <p:nvPr/>
        </p:nvSpPr>
        <p:spPr>
          <a:xfrm>
            <a:off x="1600200" y="5983287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ym typeface="Wingdings" pitchFamily="2" charset="2"/>
              </a:rPr>
              <a:t> </a:t>
            </a:r>
            <a:r>
              <a:rPr lang="en-US" sz="2000" b="1" dirty="0"/>
              <a:t>Mobilities </a:t>
            </a:r>
            <a:r>
              <a:rPr lang="en-US" sz="2000" b="1" dirty="0">
                <a:solidFill>
                  <a:srgbClr val="FF0000"/>
                </a:solidFill>
              </a:rPr>
              <a:t>diverge</a:t>
            </a:r>
            <a:r>
              <a:rPr lang="en-US" sz="2000" b="1" dirty="0"/>
              <a:t> with system size without decoherence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6C221D-B5A0-2A41-AD39-3D569AF2AA77}"/>
              </a:ext>
            </a:extLst>
          </p:cNvPr>
          <p:cNvSpPr/>
          <p:nvPr/>
        </p:nvSpPr>
        <p:spPr>
          <a:xfrm>
            <a:off x="7191932" y="4535487"/>
            <a:ext cx="1981200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PCCP</a:t>
            </a:r>
            <a:r>
              <a:rPr lang="en-US" sz="1400" dirty="0"/>
              <a:t> </a:t>
            </a:r>
            <a:r>
              <a:rPr lang="en-US" sz="1400" b="1" dirty="0"/>
              <a:t>21</a:t>
            </a:r>
            <a:r>
              <a:rPr lang="en-US" sz="1400" dirty="0"/>
              <a:t>, 26368 (2019) </a:t>
            </a:r>
          </a:p>
        </p:txBody>
      </p:sp>
    </p:spTree>
    <p:extLst>
      <p:ext uri="{BB962C8B-B14F-4D97-AF65-F5344CB8AC3E}">
        <p14:creationId xmlns:p14="http://schemas.microsoft.com/office/powerpoint/2010/main" val="1985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94EB18-A4B3-A44A-AEAA-755630D24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71228"/>
            <a:ext cx="8610600" cy="5064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B0BFE-0E71-1C44-92E6-76E026690AAB}"/>
              </a:ext>
            </a:extLst>
          </p:cNvPr>
          <p:cNvSpPr txBox="1"/>
          <p:nvPr/>
        </p:nvSpPr>
        <p:spPr>
          <a:xfrm>
            <a:off x="5791200" y="569911"/>
            <a:ext cx="3200400" cy="56419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AAAAAA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  <a:p>
            <a:r>
              <a:rPr lang="en-US" sz="4400" dirty="0">
                <a:solidFill>
                  <a:schemeClr val="bg1"/>
                </a:solidFill>
              </a:rPr>
              <a:t>AAAA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6F2C8-3A3F-AD41-97D8-F4F257A4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5263"/>
            <a:ext cx="7772400" cy="530224"/>
          </a:xfrm>
        </p:spPr>
        <p:txBody>
          <a:bodyPr/>
          <a:lstStyle/>
          <a:p>
            <a:r>
              <a:rPr lang="en-US" sz="2800" b="1" u="sng" dirty="0"/>
              <a:t>3. Spurious charge transfer correction (SCTC) </a:t>
            </a:r>
            <a:r>
              <a:rPr lang="en-US" sz="2800" b="1" u="sng" dirty="0">
                <a:sym typeface="Wingdings" pitchFamily="2" charset="2"/>
              </a:rPr>
              <a:t> physical CT dynamics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12626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94EB18-A4B3-A44A-AEAA-755630D24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71228"/>
            <a:ext cx="8610600" cy="5064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6F2C8-3A3F-AD41-97D8-F4F257A4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192088"/>
            <a:ext cx="9182100" cy="304800"/>
          </a:xfrm>
        </p:spPr>
        <p:txBody>
          <a:bodyPr/>
          <a:lstStyle/>
          <a:p>
            <a:r>
              <a:rPr lang="en-US" sz="2800" b="1" u="sng" dirty="0"/>
              <a:t>4. Detection of trivial crossings </a:t>
            </a:r>
            <a:r>
              <a:rPr lang="en-US" sz="2800" b="1" u="sng" dirty="0">
                <a:sym typeface="Wingdings" pitchFamily="2" charset="2"/>
              </a:rPr>
              <a:t> physical CT dynamics</a:t>
            </a:r>
            <a:endParaRPr lang="en-US" sz="2800" b="1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67A4B8-3D61-4E4A-8E12-070829533A2C}"/>
              </a:ext>
            </a:extLst>
          </p:cNvPr>
          <p:cNvSpPr/>
          <p:nvPr/>
        </p:nvSpPr>
        <p:spPr>
          <a:xfrm>
            <a:off x="3733800" y="622277"/>
            <a:ext cx="1981200" cy="31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PCCP</a:t>
            </a:r>
            <a:r>
              <a:rPr lang="en-US" sz="1400" dirty="0"/>
              <a:t> </a:t>
            </a:r>
            <a:r>
              <a:rPr lang="en-US" sz="1400" b="1" dirty="0"/>
              <a:t>21</a:t>
            </a:r>
            <a:r>
              <a:rPr lang="en-US" sz="1400" dirty="0"/>
              <a:t>, 26368 (2019) </a:t>
            </a:r>
          </a:p>
        </p:txBody>
      </p:sp>
    </p:spTree>
    <p:extLst>
      <p:ext uri="{BB962C8B-B14F-4D97-AF65-F5344CB8AC3E}">
        <p14:creationId xmlns:p14="http://schemas.microsoft.com/office/powerpoint/2010/main" val="257571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36513"/>
            <a:ext cx="7696200" cy="649288"/>
          </a:xfrm>
        </p:spPr>
        <p:txBody>
          <a:bodyPr/>
          <a:lstStyle/>
          <a:p>
            <a:pPr eaLnBrk="1" hangingPunct="1"/>
            <a:r>
              <a:rPr lang="en-GB" sz="2800" b="1" u="sng" dirty="0"/>
              <a:t>Summary</a:t>
            </a:r>
            <a:endParaRPr lang="en-US" sz="2800" b="1" u="sng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725487"/>
            <a:ext cx="8839200" cy="29718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000" dirty="0">
                <a:sym typeface="Wingdings"/>
              </a:rPr>
              <a:t>Developed a non-adiabatic MD method for real-time propagation of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charge carriers in ``soft” materials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000" dirty="0">
                <a:sym typeface="Wingdings"/>
              </a:rPr>
              <a:t>Practical: -large systems (1000 sites ≙10</a:t>
            </a:r>
            <a:r>
              <a:rPr lang="en-GB" sz="2000" baseline="30000" dirty="0">
                <a:sym typeface="Wingdings"/>
              </a:rPr>
              <a:t>5 </a:t>
            </a:r>
            <a:r>
              <a:rPr lang="en-GB" sz="2000" dirty="0">
                <a:sym typeface="Wingdings"/>
              </a:rPr>
              <a:t>valence</a:t>
            </a:r>
            <a:r>
              <a:rPr lang="en-GB" sz="2000" baseline="30000" dirty="0">
                <a:sym typeface="Wingdings"/>
              </a:rPr>
              <a:t> </a:t>
            </a:r>
            <a:r>
              <a:rPr lang="en-GB" sz="2000" dirty="0">
                <a:sym typeface="Wingdings"/>
              </a:rPr>
              <a:t>electrons)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                -convergence: 10</a:t>
            </a:r>
            <a:r>
              <a:rPr lang="en-GB" sz="2000" baseline="30000" dirty="0">
                <a:sym typeface="Wingdings"/>
              </a:rPr>
              <a:t>3</a:t>
            </a:r>
            <a:r>
              <a:rPr lang="en-GB" sz="2000" dirty="0">
                <a:sym typeface="Wingdings"/>
              </a:rPr>
              <a:t> </a:t>
            </a:r>
            <a:r>
              <a:rPr lang="en-GB" sz="2000" dirty="0" err="1">
                <a:sym typeface="Wingdings"/>
              </a:rPr>
              <a:t>trjs</a:t>
            </a:r>
            <a:r>
              <a:rPr lang="en-GB" sz="2000" dirty="0">
                <a:sym typeface="Wingdings"/>
              </a:rPr>
              <a:t> 1ps each in 1 day on 10</a:t>
            </a:r>
            <a:r>
              <a:rPr lang="en-GB" sz="2000" baseline="30000" dirty="0">
                <a:sym typeface="Wingdings"/>
              </a:rPr>
              <a:t>3</a:t>
            </a:r>
            <a:r>
              <a:rPr lang="en-GB" sz="2000" dirty="0">
                <a:sym typeface="Wingdings"/>
              </a:rPr>
              <a:t> cores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000" dirty="0">
                <a:sym typeface="Wingdings"/>
              </a:rPr>
              <a:t>Predictive: Experimental mobilities well reproduced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000" dirty="0">
                <a:sym typeface="Wingdings"/>
              </a:rPr>
              <a:t>New picture of charge carriers in ``soft” materials: not hopping, not band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000" dirty="0">
                <a:sym typeface="Wingdings"/>
              </a:rPr>
              <a:t>Provides numerical benchmarks for new theories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e.g. transient localization theory, stochastic Liouville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000" dirty="0">
                <a:sym typeface="Wingdings"/>
              </a:rPr>
              <a:t>Useful: Prediction of charge mobility in new materials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973658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36513"/>
            <a:ext cx="7696200" cy="649288"/>
          </a:xfrm>
        </p:spPr>
        <p:txBody>
          <a:bodyPr/>
          <a:lstStyle/>
          <a:p>
            <a:pPr eaLnBrk="1" hangingPunct="1"/>
            <a:r>
              <a:rPr lang="en-GB" sz="2800" b="1" u="sng" dirty="0"/>
              <a:t>Outlook</a:t>
            </a:r>
            <a:endParaRPr lang="en-US" sz="2800" b="1" u="sng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560" y="649287"/>
            <a:ext cx="8839200" cy="46482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000" dirty="0">
                <a:sym typeface="Wingdings"/>
              </a:rPr>
              <a:t>Extending state space of electronic Hamiltonian in FOB-SH</a:t>
            </a:r>
          </a:p>
          <a:p>
            <a:pPr eaLnBrk="1" hangingPunct="1">
              <a:lnSpc>
                <a:spcPct val="80000"/>
              </a:lnSpc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à"/>
            </a:pPr>
            <a:r>
              <a:rPr lang="en-GB" sz="2000" dirty="0">
                <a:sym typeface="Wingdings"/>
              </a:rPr>
              <a:t>Exciton transport (VISTA talk by </a:t>
            </a:r>
            <a:r>
              <a:rPr lang="en-GB" sz="2000" dirty="0" err="1">
                <a:sym typeface="Wingdings"/>
              </a:rPr>
              <a:t>Samuele</a:t>
            </a:r>
            <a:r>
              <a:rPr lang="en-GB" sz="2000" dirty="0">
                <a:sym typeface="Wingdings"/>
              </a:rPr>
              <a:t> Giannini (?))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à"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à"/>
            </a:pPr>
            <a:r>
              <a:rPr lang="en-GB" sz="2000" dirty="0">
                <a:sym typeface="Wingdings"/>
              </a:rPr>
              <a:t>Charge separation and recombination at n-p type interfaces (excitonic solar cells)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à"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à"/>
            </a:pPr>
            <a:r>
              <a:rPr lang="en-GB" sz="2000" dirty="0">
                <a:sym typeface="Wingdings"/>
              </a:rPr>
              <a:t>Exciton dissociation at n-p type interfaces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ym typeface="Wingdings"/>
              </a:rPr>
              <a:t>Beyond Surface Hopping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sz="2000" dirty="0">
              <a:sym typeface="Wingdings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 pitchFamily="2" charset="2"/>
              </a:rPr>
              <a:t></a:t>
            </a:r>
            <a:r>
              <a:rPr lang="en-GB" sz="2000" dirty="0">
                <a:sym typeface="Wingdings"/>
              </a:rPr>
              <a:t> Classical limit of exact factorisation (Abedi, Gross, Agostini,…)</a:t>
            </a:r>
            <a:r>
              <a:rPr lang="en-GB" sz="2000" i="1" dirty="0">
                <a:sym typeface="Wingdings"/>
              </a:rPr>
              <a:t>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</a:t>
            </a:r>
            <a:r>
              <a:rPr lang="en-GB" sz="2000" dirty="0" err="1">
                <a:sym typeface="Wingdings"/>
              </a:rPr>
              <a:t>Ehrenfest</a:t>
            </a:r>
            <a:r>
              <a:rPr lang="en-GB" sz="2000" dirty="0">
                <a:sym typeface="Wingdings"/>
              </a:rPr>
              <a:t> + quantum momentum terms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Problem: Divergence of quantum momentum in Eq. S28 of </a:t>
            </a:r>
            <a:r>
              <a:rPr lang="en-GB" sz="2000" i="1" dirty="0">
                <a:sym typeface="Wingdings"/>
              </a:rPr>
              <a:t>Min</a:t>
            </a:r>
            <a:r>
              <a:rPr lang="en-GB" sz="2000" dirty="0">
                <a:sym typeface="Wingdings"/>
              </a:rPr>
              <a:t> et al. </a:t>
            </a:r>
            <a:r>
              <a:rPr lang="en-GB" sz="2000" i="1" dirty="0">
                <a:sym typeface="Wingdings"/>
              </a:rPr>
              <a:t>JPCL</a:t>
            </a:r>
            <a:r>
              <a:rPr lang="en-GB" sz="2000" dirty="0">
                <a:sym typeface="Wingdings"/>
              </a:rPr>
              <a:t> 2017   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à"/>
            </a:pPr>
            <a:r>
              <a:rPr lang="en-GB" sz="2000" dirty="0">
                <a:sym typeface="Wingdings"/>
              </a:rPr>
              <a:t>Surface Hopping with Quantum Nuclei/RPMD (Tully, </a:t>
            </a:r>
            <a:r>
              <a:rPr lang="en-GB" sz="2000" dirty="0" err="1">
                <a:sym typeface="Wingdings"/>
              </a:rPr>
              <a:t>Shushkov</a:t>
            </a:r>
            <a:r>
              <a:rPr lang="en-GB" sz="2000" dirty="0">
                <a:sym typeface="Wingdings"/>
              </a:rPr>
              <a:t>, Miller,…)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Problem: Many beads but only one electronic SE. Expensive.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sz="2000" dirty="0">
                <a:sym typeface="Wingdings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213759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0"/>
            <a:ext cx="7848600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Times New Roman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GB" b="1" u="sng" dirty="0">
                <a:solidFill>
                  <a:schemeClr val="tx2"/>
                </a:solidFill>
              </a:rPr>
              <a:t>Acknowledgements </a:t>
            </a:r>
            <a:endParaRPr lang="en-GB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sym typeface="WP IconicSymbols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D4724-68BB-4842-A6FF-33A5F858F2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291" y="1237358"/>
            <a:ext cx="5947154" cy="2790274"/>
          </a:xfrm>
          <a:prstGeom prst="rect">
            <a:avLst/>
          </a:prstGeom>
        </p:spPr>
      </p:pic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F2E2CB7C-D0D3-184E-B04D-838FA4E903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65104"/>
              </p:ext>
            </p:extLst>
          </p:nvPr>
        </p:nvGraphicFramePr>
        <p:xfrm>
          <a:off x="6958024" y="5553703"/>
          <a:ext cx="1919427" cy="566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21" name="Document" r:id="rId5" imgW="8279365" imgH="2438095" progId="Word.Document.12">
                  <p:link updateAutomatic="1"/>
                </p:oleObj>
              </mc:Choice>
              <mc:Fallback>
                <p:oleObj name="Document" r:id="rId5" imgW="8279365" imgH="2438095" progId="Word.Document.12">
                  <p:link updateAutomatic="1"/>
                  <p:pic>
                    <p:nvPicPr>
                      <p:cNvPr id="12" name="Object 2">
                        <a:extLst>
                          <a:ext uri="{FF2B5EF4-FFF2-40B4-BE49-F238E27FC236}">
                            <a16:creationId xmlns:a16="http://schemas.microsoft.com/office/drawing/2014/main" id="{F2E2CB7C-D0D3-184E-B04D-838FA4E903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024" y="5553703"/>
                        <a:ext cx="1919427" cy="5663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3" descr="TUM_IAS_MS_farbig.jpg">
            <a:extLst>
              <a:ext uri="{FF2B5EF4-FFF2-40B4-BE49-F238E27FC236}">
                <a16:creationId xmlns:a16="http://schemas.microsoft.com/office/drawing/2014/main" id="{24241578-A1DF-7440-A845-CE18C9B589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32" y="5149486"/>
            <a:ext cx="15829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erc_logo.png">
            <a:extLst>
              <a:ext uri="{FF2B5EF4-FFF2-40B4-BE49-F238E27FC236}">
                <a16:creationId xmlns:a16="http://schemas.microsoft.com/office/drawing/2014/main" id="{E71A2471-F423-E446-BBBA-E7A135FA5A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01786"/>
            <a:ext cx="157747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" descr="logo_ce-en-rvb-hr.jpg">
            <a:extLst>
              <a:ext uri="{FF2B5EF4-FFF2-40B4-BE49-F238E27FC236}">
                <a16:creationId xmlns:a16="http://schemas.microsoft.com/office/drawing/2014/main" id="{958B3B96-5FC6-9F41-A933-84705A7FD1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47" y="4392061"/>
            <a:ext cx="1719680" cy="11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EPSRC.jpg">
            <a:extLst>
              <a:ext uri="{FF2B5EF4-FFF2-40B4-BE49-F238E27FC236}">
                <a16:creationId xmlns:a16="http://schemas.microsoft.com/office/drawing/2014/main" id="{2E21AC26-49F4-A841-95CB-E5B821BC7C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26" y="5361322"/>
            <a:ext cx="1851692" cy="95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 descr="pnnl.jpg">
            <a:extLst>
              <a:ext uri="{FF2B5EF4-FFF2-40B4-BE49-F238E27FC236}">
                <a16:creationId xmlns:a16="http://schemas.microsoft.com/office/drawing/2014/main" id="{0F256936-8928-BC46-B89A-1FCAFE193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18" y="4580077"/>
            <a:ext cx="1689894" cy="7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5AA901-3E8A-434F-8A80-EC5344ED505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34" y="4383087"/>
            <a:ext cx="991883" cy="9845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07AB95B-6E26-944A-804F-C74974B93CCB}"/>
              </a:ext>
            </a:extLst>
          </p:cNvPr>
          <p:cNvSpPr/>
          <p:nvPr/>
        </p:nvSpPr>
        <p:spPr bwMode="auto">
          <a:xfrm>
            <a:off x="2486782" y="1378300"/>
            <a:ext cx="574809" cy="585073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031221-71A9-E443-840E-D7268A589F3D}"/>
              </a:ext>
            </a:extLst>
          </p:cNvPr>
          <p:cNvSpPr/>
          <p:nvPr/>
        </p:nvSpPr>
        <p:spPr bwMode="auto">
          <a:xfrm>
            <a:off x="6334143" y="1280935"/>
            <a:ext cx="738102" cy="727477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144C3-3549-9C44-A5F8-9F958DB7E460}"/>
              </a:ext>
            </a:extLst>
          </p:cNvPr>
          <p:cNvCxnSpPr>
            <a:cxnSpLocks/>
            <a:stCxn id="2" idx="0"/>
          </p:cNvCxnSpPr>
          <p:nvPr/>
        </p:nvCxnSpPr>
        <p:spPr bwMode="auto">
          <a:xfrm flipV="1">
            <a:off x="2774187" y="1035400"/>
            <a:ext cx="131695" cy="342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98A51E-4F90-8A45-AF10-7C6F61A68AE1}"/>
              </a:ext>
            </a:extLst>
          </p:cNvPr>
          <p:cNvCxnSpPr>
            <a:cxnSpLocks/>
            <a:stCxn id="14" idx="0"/>
          </p:cNvCxnSpPr>
          <p:nvPr/>
        </p:nvCxnSpPr>
        <p:spPr bwMode="auto">
          <a:xfrm flipV="1">
            <a:off x="6703194" y="976907"/>
            <a:ext cx="78606" cy="3040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21B261-35DE-A44C-B6AA-FCCAD8F6B037}"/>
              </a:ext>
            </a:extLst>
          </p:cNvPr>
          <p:cNvSpPr txBox="1"/>
          <p:nvPr/>
        </p:nvSpPr>
        <p:spPr>
          <a:xfrm>
            <a:off x="1730806" y="671829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Antoine </a:t>
            </a:r>
            <a:r>
              <a:rPr lang="en-US" sz="1800" dirty="0" err="1"/>
              <a:t>Carof</a:t>
            </a:r>
            <a:endParaRPr 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CCDDC4-F40A-5D4F-9233-D5A4B7F171BF}"/>
              </a:ext>
            </a:extLst>
          </p:cNvPr>
          <p:cNvSpPr txBox="1"/>
          <p:nvPr/>
        </p:nvSpPr>
        <p:spPr>
          <a:xfrm>
            <a:off x="6092852" y="64180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Samuele</a:t>
            </a:r>
            <a:r>
              <a:rPr lang="en-US" sz="1800" dirty="0"/>
              <a:t> Giannini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1D5525-9997-0341-9017-BF1158A94769}"/>
              </a:ext>
            </a:extLst>
          </p:cNvPr>
          <p:cNvSpPr/>
          <p:nvPr/>
        </p:nvSpPr>
        <p:spPr bwMode="auto">
          <a:xfrm>
            <a:off x="5187420" y="1224953"/>
            <a:ext cx="584945" cy="573178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9E1F70-7981-364A-BB76-9C47D9B7A646}"/>
              </a:ext>
            </a:extLst>
          </p:cNvPr>
          <p:cNvSpPr txBox="1"/>
          <p:nvPr/>
        </p:nvSpPr>
        <p:spPr>
          <a:xfrm>
            <a:off x="4916846" y="64928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Matt Ellis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3B9B2D-2DC2-3D4B-AA84-E5268DA020F4}"/>
              </a:ext>
            </a:extLst>
          </p:cNvPr>
          <p:cNvCxnSpPr>
            <a:cxnSpLocks/>
            <a:stCxn id="20" idx="0"/>
          </p:cNvCxnSpPr>
          <p:nvPr/>
        </p:nvCxnSpPr>
        <p:spPr bwMode="auto">
          <a:xfrm flipV="1">
            <a:off x="5479893" y="976907"/>
            <a:ext cx="76855" cy="2480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920AC9-E12D-4C4C-9379-82152C65A365}"/>
              </a:ext>
            </a:extLst>
          </p:cNvPr>
          <p:cNvSpPr txBox="1"/>
          <p:nvPr/>
        </p:nvSpPr>
        <p:spPr>
          <a:xfrm>
            <a:off x="3242758" y="666068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Soumya Ghosh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642ABE-76BE-B549-B3CF-FF5AAC744833}"/>
              </a:ext>
            </a:extLst>
          </p:cNvPr>
          <p:cNvSpPr/>
          <p:nvPr/>
        </p:nvSpPr>
        <p:spPr bwMode="auto">
          <a:xfrm>
            <a:off x="3048000" y="1588214"/>
            <a:ext cx="574809" cy="585073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04CCCA-1521-644B-8655-60934AE90833}"/>
              </a:ext>
            </a:extLst>
          </p:cNvPr>
          <p:cNvCxnSpPr>
            <a:cxnSpLocks/>
          </p:cNvCxnSpPr>
          <p:nvPr/>
        </p:nvCxnSpPr>
        <p:spPr bwMode="auto">
          <a:xfrm flipV="1">
            <a:off x="3344143" y="994758"/>
            <a:ext cx="278666" cy="5629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88825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0"/>
            <a:ext cx="7848600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Times New Roman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GB" b="1" u="sng" dirty="0">
                <a:solidFill>
                  <a:schemeClr val="tx2"/>
                </a:solidFill>
              </a:rPr>
              <a:t>Acknowledgements </a:t>
            </a:r>
            <a:endParaRPr lang="en-GB" sz="3200" b="1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sym typeface="WP IconicSymbolsA" charset="0"/>
            </a:endParaRPr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F2E2CB7C-D0D3-184E-B04D-838FA4E903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707787"/>
              </p:ext>
            </p:extLst>
          </p:nvPr>
        </p:nvGraphicFramePr>
        <p:xfrm>
          <a:off x="6958024" y="5553703"/>
          <a:ext cx="1919427" cy="566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7" name="Document" r:id="rId4" imgW="8279365" imgH="2438095" progId="Word.Document.12">
                  <p:link updateAutomatic="1"/>
                </p:oleObj>
              </mc:Choice>
              <mc:Fallback>
                <p:oleObj name="Document" r:id="rId4" imgW="8279365" imgH="2438095" progId="Word.Document.12">
                  <p:link updateAutomatic="1"/>
                  <p:pic>
                    <p:nvPicPr>
                      <p:cNvPr id="12" name="Object 2">
                        <a:extLst>
                          <a:ext uri="{FF2B5EF4-FFF2-40B4-BE49-F238E27FC236}">
                            <a16:creationId xmlns:a16="http://schemas.microsoft.com/office/drawing/2014/main" id="{F2E2CB7C-D0D3-184E-B04D-838FA4E903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024" y="5553703"/>
                        <a:ext cx="1919427" cy="5663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3" descr="TUM_IAS_MS_farbig.jpg">
            <a:extLst>
              <a:ext uri="{FF2B5EF4-FFF2-40B4-BE49-F238E27FC236}">
                <a16:creationId xmlns:a16="http://schemas.microsoft.com/office/drawing/2014/main" id="{24241578-A1DF-7440-A845-CE18C9B589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32" y="5149486"/>
            <a:ext cx="15829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erc_logo.png">
            <a:extLst>
              <a:ext uri="{FF2B5EF4-FFF2-40B4-BE49-F238E27FC236}">
                <a16:creationId xmlns:a16="http://schemas.microsoft.com/office/drawing/2014/main" id="{E71A2471-F423-E446-BBBA-E7A135FA5A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01786"/>
            <a:ext cx="157747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" descr="logo_ce-en-rvb-hr.jpg">
            <a:extLst>
              <a:ext uri="{FF2B5EF4-FFF2-40B4-BE49-F238E27FC236}">
                <a16:creationId xmlns:a16="http://schemas.microsoft.com/office/drawing/2014/main" id="{958B3B96-5FC6-9F41-A933-84705A7FD1F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47" y="4392061"/>
            <a:ext cx="1719680" cy="11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EPSRC.jpg">
            <a:extLst>
              <a:ext uri="{FF2B5EF4-FFF2-40B4-BE49-F238E27FC236}">
                <a16:creationId xmlns:a16="http://schemas.microsoft.com/office/drawing/2014/main" id="{2E21AC26-49F4-A841-95CB-E5B821BC7C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26" y="5361322"/>
            <a:ext cx="1851692" cy="95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 descr="pnnl.jpg">
            <a:extLst>
              <a:ext uri="{FF2B5EF4-FFF2-40B4-BE49-F238E27FC236}">
                <a16:creationId xmlns:a16="http://schemas.microsoft.com/office/drawing/2014/main" id="{0F256936-8928-BC46-B89A-1FCAFE1931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818" y="4580077"/>
            <a:ext cx="1689894" cy="7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5AA901-3E8A-434F-8A80-EC5344ED50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34" y="4383087"/>
            <a:ext cx="991883" cy="9845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089F95-E866-8D42-AD7F-FEBDDA83B65B}"/>
              </a:ext>
            </a:extLst>
          </p:cNvPr>
          <p:cNvSpPr txBox="1"/>
          <p:nvPr/>
        </p:nvSpPr>
        <p:spPr>
          <a:xfrm>
            <a:off x="990600" y="649287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Orestis</a:t>
            </a:r>
            <a:r>
              <a:rPr lang="en-US" sz="1800" dirty="0"/>
              <a:t> </a:t>
            </a:r>
            <a:r>
              <a:rPr lang="en-US" sz="1800" dirty="0" err="1"/>
              <a:t>Ziogos</a:t>
            </a:r>
            <a:endParaRPr lang="en-US" sz="1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E9EE5C-27F9-AD40-A808-11E89E398DD8}"/>
              </a:ext>
            </a:extLst>
          </p:cNvPr>
          <p:cNvCxnSpPr>
            <a:cxnSpLocks/>
          </p:cNvCxnSpPr>
          <p:nvPr/>
        </p:nvCxnSpPr>
        <p:spPr bwMode="auto">
          <a:xfrm flipV="1">
            <a:off x="5791202" y="1399073"/>
            <a:ext cx="24195" cy="3494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51FD437-2825-3145-AD96-52DCBEE3F3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87" y="1205664"/>
            <a:ext cx="5686786" cy="289423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EF1570-8CDA-1447-BBA4-69C9B902B264}"/>
              </a:ext>
            </a:extLst>
          </p:cNvPr>
          <p:cNvSpPr/>
          <p:nvPr/>
        </p:nvSpPr>
        <p:spPr bwMode="auto">
          <a:xfrm>
            <a:off x="2359840" y="1487487"/>
            <a:ext cx="611960" cy="629787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BF0A4F-9D27-2C40-B3CB-22352B00E497}"/>
              </a:ext>
            </a:extLst>
          </p:cNvPr>
          <p:cNvSpPr/>
          <p:nvPr/>
        </p:nvSpPr>
        <p:spPr bwMode="auto">
          <a:xfrm>
            <a:off x="2740840" y="1258887"/>
            <a:ext cx="611960" cy="629787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B066366-A245-C942-8334-7F818864479C}"/>
              </a:ext>
            </a:extLst>
          </p:cNvPr>
          <p:cNvSpPr/>
          <p:nvPr/>
        </p:nvSpPr>
        <p:spPr bwMode="auto">
          <a:xfrm>
            <a:off x="4798240" y="1487487"/>
            <a:ext cx="611960" cy="629787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22B3F0-707A-AB40-B065-5C1A85A13459}"/>
              </a:ext>
            </a:extLst>
          </p:cNvPr>
          <p:cNvSpPr txBox="1"/>
          <p:nvPr/>
        </p:nvSpPr>
        <p:spPr>
          <a:xfrm>
            <a:off x="2577200" y="660955"/>
            <a:ext cx="149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Wei-Tao Peng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6B939-BB2D-5E45-8AE7-57608881FF16}"/>
              </a:ext>
            </a:extLst>
          </p:cNvPr>
          <p:cNvSpPr txBox="1"/>
          <p:nvPr/>
        </p:nvSpPr>
        <p:spPr>
          <a:xfrm>
            <a:off x="4495800" y="66095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Jan Elsner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DBC72F-9473-B449-BFDB-2DCFC3D97EF7}"/>
              </a:ext>
            </a:extLst>
          </p:cNvPr>
          <p:cNvCxnSpPr>
            <a:endCxn id="11" idx="1"/>
          </p:cNvCxnSpPr>
          <p:nvPr/>
        </p:nvCxnSpPr>
        <p:spPr bwMode="auto">
          <a:xfrm>
            <a:off x="2133600" y="1056318"/>
            <a:ext cx="315859" cy="5233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B96D7E-7251-3448-ADA1-6E06638F398D}"/>
              </a:ext>
            </a:extLst>
          </p:cNvPr>
          <p:cNvCxnSpPr>
            <a:endCxn id="24" idx="0"/>
          </p:cNvCxnSpPr>
          <p:nvPr/>
        </p:nvCxnSpPr>
        <p:spPr bwMode="auto">
          <a:xfrm flipH="1">
            <a:off x="3046820" y="1030287"/>
            <a:ext cx="61616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C4D418-121E-3E45-A7BF-F2E2DDD0F7A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1018619"/>
            <a:ext cx="115772" cy="4688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9297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1"/>
          <p:cNvSpPr txBox="1">
            <a:spLocks noChangeArrowheads="1"/>
          </p:cNvSpPr>
          <p:nvPr/>
        </p:nvSpPr>
        <p:spPr bwMode="auto">
          <a:xfrm>
            <a:off x="381000" y="109061"/>
            <a:ext cx="8763000" cy="634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u="sng" dirty="0"/>
              <a:t>Challenge 1: Ascending (another) Jacob’s ladder</a:t>
            </a:r>
            <a:endParaRPr lang="en-US" sz="2000" dirty="0">
              <a:solidFill>
                <a:srgbClr val="000000"/>
              </a:solidFill>
            </a:endParaRPr>
          </a:p>
          <a:p>
            <a:pPr algn="ctr" eaLnBrk="1" hangingPunct="1"/>
            <a:endParaRPr lang="en-US" sz="2000" dirty="0">
              <a:solidFill>
                <a:srgbClr val="000000"/>
              </a:solidFill>
            </a:endParaRPr>
          </a:p>
          <a:p>
            <a:pPr algn="ctr" eaLnBrk="1" hangingPunct="1"/>
            <a:endParaRPr lang="en-US" sz="2000" dirty="0">
              <a:solidFill>
                <a:srgbClr val="000000"/>
              </a:solidFill>
            </a:endParaRPr>
          </a:p>
          <a:p>
            <a:pPr algn="ctr" eaLnBrk="1" hangingPunct="1"/>
            <a:endParaRPr lang="en-US" sz="2000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algn="ctr" eaLnBrk="1" hangingPunct="1"/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algn="ctr" eaLnBrk="1" hangingPunct="1"/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algn="ctr" eaLnBrk="1" hangingPunct="1"/>
            <a:r>
              <a:rPr lang="en-US" sz="1800" dirty="0">
                <a:solidFill>
                  <a:srgbClr val="000000"/>
                </a:solidFill>
              </a:rPr>
              <a:t>Multiconfigurational time-dependent Hartree (Meyer,…)</a:t>
            </a:r>
          </a:p>
          <a:p>
            <a:pPr algn="ctr" eaLnBrk="1" hangingPunct="1"/>
            <a:endParaRPr lang="en-US" sz="1800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rgbClr val="000000"/>
                </a:solidFill>
              </a:rPr>
              <a:t>(Classical limit of) Exact </a:t>
            </a:r>
            <a:r>
              <a:rPr lang="en-US" sz="1800" dirty="0" err="1">
                <a:solidFill>
                  <a:srgbClr val="000000"/>
                </a:solidFill>
              </a:rPr>
              <a:t>factorisation</a:t>
            </a:r>
            <a:r>
              <a:rPr lang="en-US" sz="1800" dirty="0">
                <a:solidFill>
                  <a:srgbClr val="000000"/>
                </a:solidFill>
              </a:rPr>
              <a:t> of molecular wavefunction (Gross,…)</a:t>
            </a:r>
          </a:p>
          <a:p>
            <a:pPr algn="ctr" eaLnBrk="1" hangingPunct="1"/>
            <a:endParaRPr lang="en-US" sz="1800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rgbClr val="000000"/>
                </a:solidFill>
              </a:rPr>
              <a:t>Ab-initio multiple spawning (Martinez,…)</a:t>
            </a:r>
          </a:p>
          <a:p>
            <a:pPr algn="ctr" eaLnBrk="1" hangingPunct="1"/>
            <a:endParaRPr lang="en-US" sz="1800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rgbClr val="000000"/>
                </a:solidFill>
              </a:rPr>
              <a:t>Ring-polymer MD with non-adiabatic transitions (T. Miller,…)</a:t>
            </a:r>
          </a:p>
          <a:p>
            <a:pPr algn="ctr" eaLnBrk="1" hangingPunct="1"/>
            <a:endParaRPr lang="en-US" sz="1800" dirty="0">
              <a:solidFill>
                <a:srgbClr val="000000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rgbClr val="006600"/>
                </a:solidFill>
              </a:rPr>
              <a:t>Fewest switches surface hopping (Tully,…)</a:t>
            </a:r>
          </a:p>
          <a:p>
            <a:pPr algn="ctr" eaLnBrk="1" hangingPunct="1"/>
            <a:endParaRPr lang="en-US" sz="1800" dirty="0"/>
          </a:p>
          <a:p>
            <a:pPr algn="ctr" eaLnBrk="1" hangingPunct="1"/>
            <a:r>
              <a:rPr lang="en-US" sz="1800" dirty="0" err="1"/>
              <a:t>Ehrenfest</a:t>
            </a:r>
            <a:r>
              <a:rPr lang="en-US" sz="1800" dirty="0"/>
              <a:t> dynamics (</a:t>
            </a:r>
            <a:r>
              <a:rPr lang="en-US" sz="1800" dirty="0" err="1"/>
              <a:t>Ehrenfest</a:t>
            </a:r>
            <a:r>
              <a:rPr lang="en-US" sz="1800" dirty="0"/>
              <a:t>)</a:t>
            </a:r>
          </a:p>
          <a:p>
            <a:pPr algn="ctr" eaLnBrk="1" hangingPunct="1"/>
            <a:endParaRPr lang="en-US" sz="2000" dirty="0"/>
          </a:p>
          <a:p>
            <a:pPr algn="ctr" eaLnBrk="1" hangingPunct="1"/>
            <a:endParaRPr lang="en-US" sz="2000" dirty="0"/>
          </a:p>
          <a:p>
            <a:pPr algn="ctr" eaLnBrk="1" hangingPunct="1"/>
            <a:endParaRPr lang="en-US" sz="2000" dirty="0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838EFBD5-C425-7241-916C-8365AFA37469}"/>
              </a:ext>
            </a:extLst>
          </p:cNvPr>
          <p:cNvSpPr/>
          <p:nvPr/>
        </p:nvSpPr>
        <p:spPr bwMode="auto">
          <a:xfrm>
            <a:off x="8534400" y="2097087"/>
            <a:ext cx="228600" cy="274320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B8E39-E404-BD41-B6B7-44D912E2D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37" y="5606893"/>
            <a:ext cx="891591" cy="764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D796B-9532-9C4F-9AF3-EF92D96E2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49287"/>
            <a:ext cx="891591" cy="9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8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267B00-FB0E-C741-AA32-DE7D96FD2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20" y="29527"/>
            <a:ext cx="4579221" cy="64801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E254CC-4F77-8C4E-BBA2-838DADBE8EA4}"/>
              </a:ext>
            </a:extLst>
          </p:cNvPr>
          <p:cNvCxnSpPr>
            <a:cxnSpLocks/>
          </p:cNvCxnSpPr>
          <p:nvPr/>
        </p:nvCxnSpPr>
        <p:spPr bwMode="auto">
          <a:xfrm>
            <a:off x="3505200" y="1792287"/>
            <a:ext cx="10668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3F4C64-028F-0B44-859C-E54F540B7E83}"/>
              </a:ext>
            </a:extLst>
          </p:cNvPr>
          <p:cNvSpPr txBox="1"/>
          <p:nvPr/>
        </p:nvSpPr>
        <p:spPr>
          <a:xfrm>
            <a:off x="152400" y="1530677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23-25 June 2021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04D9EB-195E-7C4D-A1CE-A72BC1471B64}"/>
              </a:ext>
            </a:extLst>
          </p:cNvPr>
          <p:cNvCxnSpPr/>
          <p:nvPr/>
        </p:nvCxnSpPr>
        <p:spPr bwMode="auto">
          <a:xfrm>
            <a:off x="2590800" y="1792287"/>
            <a:ext cx="457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9B3294-62F0-3741-A781-8DD391AFC526}"/>
              </a:ext>
            </a:extLst>
          </p:cNvPr>
          <p:cNvSpPr txBox="1"/>
          <p:nvPr/>
        </p:nvSpPr>
        <p:spPr>
          <a:xfrm>
            <a:off x="408079" y="2173287"/>
            <a:ext cx="20665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Face-to-face,</a:t>
            </a:r>
          </a:p>
          <a:p>
            <a:r>
              <a:rPr lang="en-US" dirty="0"/>
              <a:t>Virtual or</a:t>
            </a:r>
          </a:p>
          <a:p>
            <a:r>
              <a:rPr lang="en-US" dirty="0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97665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46AC3-B3C6-FC4C-A069-6CDE57DD1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54087"/>
            <a:ext cx="865363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32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533400" y="115887"/>
            <a:ext cx="8153400" cy="685799"/>
          </a:xfrm>
        </p:spPr>
        <p:txBody>
          <a:bodyPr/>
          <a:lstStyle/>
          <a:p>
            <a:r>
              <a:rPr lang="en-US" sz="2800" b="1" u="sng" dirty="0">
                <a:latin typeface="Times New Roman" charset="0"/>
              </a:rPr>
              <a:t>Fragment orbital-based surface hopping (FOB-SH)</a:t>
            </a:r>
          </a:p>
        </p:txBody>
      </p:sp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304800" y="1054635"/>
            <a:ext cx="86106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/>
              <a:t>2 major approximations:   </a:t>
            </a:r>
          </a:p>
          <a:p>
            <a:pPr eaLnBrk="1" hangingPunct="1">
              <a:defRPr/>
            </a:pPr>
            <a:endParaRPr lang="en-US" sz="2000" dirty="0">
              <a:solidFill>
                <a:srgbClr val="0000FF"/>
              </a:solidFill>
            </a:endParaRPr>
          </a:p>
          <a:p>
            <a:pPr eaLnBrk="1" hangingPunct="1">
              <a:defRPr/>
            </a:pPr>
            <a:r>
              <a:rPr lang="en-US" sz="2000" dirty="0">
                <a:solidFill>
                  <a:srgbClr val="0000FF"/>
                </a:solidFill>
              </a:rPr>
              <a:t>1. Exact electron-nuclear quantum dynamics replaced by</a:t>
            </a:r>
            <a:r>
              <a:rPr lang="en-US" sz="2000" dirty="0">
                <a:solidFill>
                  <a:srgbClr val="0000FF"/>
                </a:solidFill>
                <a:sym typeface="Wingdings" charset="0"/>
              </a:rPr>
              <a:t> 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0000FF"/>
                </a:solidFill>
                <a:sym typeface="Wingdings" charset="0"/>
              </a:rPr>
              <a:t>    mixed quantum-classical dynamics</a:t>
            </a:r>
            <a:endParaRPr lang="en-US" sz="2000" dirty="0">
              <a:sym typeface="Wingdings" charset="0"/>
            </a:endParaRPr>
          </a:p>
          <a:p>
            <a:pPr eaLnBrk="1" hangingPunct="1">
              <a:defRPr/>
            </a:pPr>
            <a:endParaRPr lang="en-US" sz="2000" dirty="0">
              <a:sym typeface="Wingdings" charset="0"/>
            </a:endParaRPr>
          </a:p>
          <a:p>
            <a:pPr eaLnBrk="1" hangingPunct="1">
              <a:defRPr/>
            </a:pPr>
            <a:endParaRPr lang="en-US" sz="2000" dirty="0">
              <a:sym typeface="Wingdings" charset="0"/>
            </a:endParaRPr>
          </a:p>
          <a:p>
            <a:pPr eaLnBrk="1" hangingPunct="1">
              <a:defRPr/>
            </a:pPr>
            <a:endParaRPr lang="en-US" sz="2000" dirty="0">
              <a:sym typeface="Wingdings" charset="0"/>
            </a:endParaRPr>
          </a:p>
          <a:p>
            <a:pPr eaLnBrk="1" hangingPunct="1">
              <a:defRPr/>
            </a:pPr>
            <a:r>
              <a:rPr lang="en-US" sz="2000" dirty="0">
                <a:solidFill>
                  <a:srgbClr val="0000FF"/>
                </a:solidFill>
                <a:sym typeface="Wingdings" charset="0"/>
              </a:rPr>
              <a:t>2. Time-dependent multi-</a:t>
            </a:r>
            <a:r>
              <a:rPr lang="en-US" sz="2000" dirty="0" err="1">
                <a:solidFill>
                  <a:srgbClr val="0000FF"/>
                </a:solidFill>
                <a:sym typeface="Wingdings" charset="0"/>
              </a:rPr>
              <a:t>determinantal</a:t>
            </a:r>
            <a:r>
              <a:rPr lang="en-US" sz="2000" dirty="0">
                <a:solidFill>
                  <a:srgbClr val="0000FF"/>
                </a:solidFill>
                <a:sym typeface="Wingdings" charset="0"/>
              </a:rPr>
              <a:t> electronic </a:t>
            </a:r>
            <a:r>
              <a:rPr lang="en-US" sz="2000" dirty="0" err="1">
                <a:solidFill>
                  <a:srgbClr val="0000FF"/>
                </a:solidFill>
                <a:sym typeface="Wingdings" charset="0"/>
              </a:rPr>
              <a:t>wavefunction</a:t>
            </a:r>
            <a:r>
              <a:rPr lang="en-US" sz="2000" dirty="0">
                <a:solidFill>
                  <a:srgbClr val="0000FF"/>
                </a:solidFill>
                <a:sym typeface="Wingdings" charset="0"/>
              </a:rPr>
              <a:t> replaced by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0000FF"/>
                </a:solidFill>
                <a:sym typeface="Wingdings" charset="0"/>
              </a:rPr>
              <a:t>    a 1-particle </a:t>
            </a:r>
            <a:r>
              <a:rPr lang="en-US" sz="2000" dirty="0" err="1">
                <a:solidFill>
                  <a:srgbClr val="0000FF"/>
                </a:solidFill>
                <a:sym typeface="Wingdings" charset="0"/>
              </a:rPr>
              <a:t>wavefunction</a:t>
            </a:r>
            <a:r>
              <a:rPr lang="en-US" sz="2000" dirty="0">
                <a:solidFill>
                  <a:srgbClr val="0000FF"/>
                </a:solidFill>
                <a:sym typeface="Wingdings" charset="0"/>
              </a:rPr>
              <a:t> describing the excess electron or hole</a:t>
            </a:r>
          </a:p>
          <a:p>
            <a:pPr eaLnBrk="1" hangingPunct="1">
              <a:defRPr/>
            </a:pPr>
            <a:r>
              <a:rPr lang="en-US" sz="2000" b="1" dirty="0">
                <a:solidFill>
                  <a:srgbClr val="0000FF"/>
                </a:solidFill>
                <a:sym typeface="Wingdings" charset="0"/>
              </a:rPr>
              <a:t>      </a:t>
            </a:r>
            <a:r>
              <a:rPr lang="en-US" sz="2000" dirty="0">
                <a:sym typeface="Wingdings" charset="0"/>
              </a:rPr>
              <a:t>      </a:t>
            </a:r>
          </a:p>
          <a:p>
            <a:pPr eaLnBrk="1" hangingPunct="1">
              <a:defRPr/>
            </a:pPr>
            <a:endParaRPr lang="en-US" sz="2000" dirty="0">
              <a:sym typeface="Wingdings" charset="0"/>
            </a:endParaRPr>
          </a:p>
          <a:p>
            <a:pPr eaLnBrk="1" hangingPunct="1">
              <a:defRPr/>
            </a:pPr>
            <a:r>
              <a:rPr lang="en-US" sz="2000" dirty="0">
                <a:sym typeface="Wingdings" charset="0"/>
              </a:rPr>
              <a:t>       </a:t>
            </a:r>
          </a:p>
          <a:p>
            <a:pPr marL="342900" indent="-342900" eaLnBrk="1" hangingPunct="1">
              <a:buFont typeface="Wingdings" charset="0"/>
              <a:buChar char="à"/>
              <a:defRPr/>
            </a:pPr>
            <a:r>
              <a:rPr lang="en-US" sz="2000" b="1" dirty="0">
                <a:solidFill>
                  <a:srgbClr val="006600"/>
                </a:solidFill>
                <a:sym typeface="Wingdings" charset="0"/>
              </a:rPr>
              <a:t>NO explicit core and valence electrons. </a:t>
            </a:r>
          </a:p>
          <a:p>
            <a:pPr eaLnBrk="1" hangingPunct="1">
              <a:defRPr/>
            </a:pPr>
            <a:r>
              <a:rPr lang="en-US" sz="2000" b="1" dirty="0">
                <a:solidFill>
                  <a:srgbClr val="006600"/>
                </a:solidFill>
                <a:sym typeface="Wingdings" charset="0"/>
              </a:rPr>
              <a:t>     Implicitly included by </a:t>
            </a:r>
            <a:r>
              <a:rPr lang="en-US" sz="2000" b="1" dirty="0" err="1">
                <a:solidFill>
                  <a:srgbClr val="006600"/>
                </a:solidFill>
                <a:sym typeface="Wingdings" charset="0"/>
              </a:rPr>
              <a:t>parametrization</a:t>
            </a:r>
            <a:r>
              <a:rPr lang="en-US" sz="2000" b="1" dirty="0">
                <a:solidFill>
                  <a:srgbClr val="006600"/>
                </a:solidFill>
                <a:sym typeface="Wingdings" charset="0"/>
              </a:rPr>
              <a:t> of electronic Hamiltonian.</a:t>
            </a:r>
          </a:p>
        </p:txBody>
      </p:sp>
    </p:spTree>
    <p:extLst>
      <p:ext uri="{BB962C8B-B14F-4D97-AF65-F5344CB8AC3E}">
        <p14:creationId xmlns:p14="http://schemas.microsoft.com/office/powerpoint/2010/main" val="1448142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 txBox="1">
            <a:spLocks/>
          </p:cNvSpPr>
          <p:nvPr/>
        </p:nvSpPr>
        <p:spPr bwMode="auto">
          <a:xfrm>
            <a:off x="144463" y="39688"/>
            <a:ext cx="899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b="1" u="sng" dirty="0"/>
              <a:t>Analytic Overlap Method (AOM) for electronic couplings </a:t>
            </a:r>
            <a:r>
              <a:rPr lang="en-US" sz="2000" b="1" i="1" u="sng" dirty="0" err="1"/>
              <a:t>H</a:t>
            </a:r>
            <a:r>
              <a:rPr lang="en-US" sz="2000" b="1" i="1" baseline="-25000" dirty="0" err="1"/>
              <a:t>kl</a:t>
            </a:r>
            <a:r>
              <a:rPr lang="en-US" sz="2000" b="1" dirty="0">
                <a:solidFill>
                  <a:schemeClr val="tx2"/>
                </a:solidFill>
                <a:cs typeface="Times New Roman" charset="0"/>
              </a:rPr>
              <a:t>  </a:t>
            </a:r>
            <a:r>
              <a:rPr lang="en-US" sz="2000" b="1" u="sng" dirty="0">
                <a:solidFill>
                  <a:schemeClr val="tx2"/>
                </a:solidFill>
                <a:cs typeface="Times New Roman" charset="0"/>
              </a:rPr>
              <a:t>(as published)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260A3-0BF7-A449-8D16-B995038A3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49287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81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FA6C-6B0E-5740-B919-2A47067A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1687"/>
          </a:xfrm>
        </p:spPr>
        <p:txBody>
          <a:bodyPr/>
          <a:lstStyle/>
          <a:p>
            <a:r>
              <a:rPr lang="en-US" sz="2800" b="1" u="sng" dirty="0"/>
              <a:t>Density of states and IPR (new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5061E-40B8-CB44-B4E3-47DDAD354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6487"/>
            <a:ext cx="8264275" cy="42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47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D7E7-2538-B749-8F7A-5FBA80DE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27"/>
            <a:ext cx="7772400" cy="1079500"/>
          </a:xfrm>
        </p:spPr>
        <p:txBody>
          <a:bodyPr/>
          <a:lstStyle/>
          <a:p>
            <a:r>
              <a:rPr lang="en-US" sz="2800" b="1" u="sng" dirty="0"/>
              <a:t>Detailed balance and internal consistency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F8C02-6101-3347-8F8A-3F096BBCB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54087"/>
            <a:ext cx="6477000" cy="4817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450FC-87B4-F843-8B0C-BCAA371F717F}"/>
              </a:ext>
            </a:extLst>
          </p:cNvPr>
          <p:cNvSpPr txBox="1"/>
          <p:nvPr/>
        </p:nvSpPr>
        <p:spPr>
          <a:xfrm>
            <a:off x="4381500" y="4611687"/>
            <a:ext cx="461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Rescale velocities || NACV </a:t>
            </a:r>
            <a:r>
              <a:rPr lang="en-US" sz="1800" dirty="0">
                <a:sym typeface="Wingdings" pitchFamily="2" charset="2"/>
              </a:rPr>
              <a:t> detailed balance</a:t>
            </a:r>
          </a:p>
          <a:p>
            <a:r>
              <a:rPr lang="en-US" sz="1800" dirty="0">
                <a:sym typeface="Wingdings" pitchFamily="2" charset="2"/>
              </a:rPr>
              <a:t>Decoherence correction  internal consistency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6057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CCB377-2307-2046-B9A8-60384D858C5D}"/>
              </a:ext>
            </a:extLst>
          </p:cNvPr>
          <p:cNvSpPr txBox="1"/>
          <p:nvPr/>
        </p:nvSpPr>
        <p:spPr bwMode="auto">
          <a:xfrm>
            <a:off x="1389218" y="67142"/>
            <a:ext cx="6463565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rgbClr val="000000"/>
                </a:solidFill>
              </a:rPr>
              <a:t>Summary: Nature of holes in OS crystals</a:t>
            </a:r>
            <a:endParaRPr lang="en-US" b="1" u="sng" dirty="0">
              <a:solidFill>
                <a:srgbClr val="000000"/>
              </a:solidFill>
            </a:endParaRP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100C700A-B684-C44C-89C4-EF51835C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665" y="573087"/>
            <a:ext cx="3526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Giannini </a:t>
            </a:r>
            <a:r>
              <a:rPr lang="en-US" sz="1400" i="1" dirty="0"/>
              <a:t>et al. Nature Comm. </a:t>
            </a:r>
            <a:r>
              <a:rPr lang="en-US" sz="1400" b="1" dirty="0"/>
              <a:t>10</a:t>
            </a:r>
            <a:r>
              <a:rPr lang="en-US" sz="1400" dirty="0"/>
              <a:t>, 3843</a:t>
            </a:r>
            <a:r>
              <a:rPr lang="en-US" sz="1400" i="1" dirty="0"/>
              <a:t>, </a:t>
            </a:r>
            <a:r>
              <a:rPr lang="en-US" sz="1400" dirty="0"/>
              <a:t>2019.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04547-D851-D049-8C6E-7E60C6CA9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73241"/>
            <a:ext cx="7240499" cy="51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CCB377-2307-2046-B9A8-60384D858C5D}"/>
              </a:ext>
            </a:extLst>
          </p:cNvPr>
          <p:cNvSpPr txBox="1"/>
          <p:nvPr/>
        </p:nvSpPr>
        <p:spPr bwMode="auto">
          <a:xfrm>
            <a:off x="1389218" y="67142"/>
            <a:ext cx="6463565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rgbClr val="000000"/>
                </a:solidFill>
              </a:rPr>
              <a:t>Summary: Nature of holes in OS crystals</a:t>
            </a:r>
            <a:endParaRPr lang="en-US" b="1" u="sng" dirty="0">
              <a:solidFill>
                <a:srgbClr val="000000"/>
              </a:solidFill>
            </a:endParaRP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100C700A-B684-C44C-89C4-EF51835C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665" y="573087"/>
            <a:ext cx="3526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Giannini </a:t>
            </a:r>
            <a:r>
              <a:rPr lang="en-US" sz="1400" i="1" dirty="0"/>
              <a:t>et al. Nature Comm. </a:t>
            </a:r>
            <a:r>
              <a:rPr lang="en-US" sz="1400" b="1" dirty="0"/>
              <a:t>10</a:t>
            </a:r>
            <a:r>
              <a:rPr lang="en-US" sz="1400" dirty="0"/>
              <a:t>, 3843</a:t>
            </a:r>
            <a:r>
              <a:rPr lang="en-US" sz="1400" i="1" dirty="0"/>
              <a:t>, </a:t>
            </a:r>
            <a:r>
              <a:rPr lang="en-US" sz="1400" dirty="0"/>
              <a:t>2019.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6DAF3-CF30-3D47-9DDB-377A4C74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14" y="1122547"/>
            <a:ext cx="7150286" cy="49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05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FA6C-6B0E-5740-B919-2A47067A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1687"/>
          </a:xfrm>
        </p:spPr>
        <p:txBody>
          <a:bodyPr/>
          <a:lstStyle/>
          <a:p>
            <a:r>
              <a:rPr lang="en-US" sz="2800" b="1" u="sng" dirty="0"/>
              <a:t>Convergence IPR </a:t>
            </a:r>
            <a:r>
              <a:rPr lang="en-US" sz="2800" b="1" u="sng" dirty="0" err="1"/>
              <a:t>wrt</a:t>
            </a:r>
            <a:r>
              <a:rPr lang="en-US" sz="2800" b="1" u="sng" dirty="0"/>
              <a:t> system size (new data)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C6E7B-1016-854C-B958-5B3C1E0CC915}"/>
              </a:ext>
            </a:extLst>
          </p:cNvPr>
          <p:cNvSpPr txBox="1"/>
          <p:nvPr/>
        </p:nvSpPr>
        <p:spPr>
          <a:xfrm rot="16200000">
            <a:off x="-558692" y="2884379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(polaron size)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980BF-5B28-6942-8358-AC50325C3AD7}"/>
              </a:ext>
            </a:extLst>
          </p:cNvPr>
          <p:cNvSpPr txBox="1"/>
          <p:nvPr/>
        </p:nvSpPr>
        <p:spPr>
          <a:xfrm>
            <a:off x="3276600" y="5296371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(system size)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80F21-4229-B94C-A669-56B2EB061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58887"/>
            <a:ext cx="8044205" cy="40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1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FA6C-6B0E-5740-B919-2A47067A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52400"/>
            <a:ext cx="7765473" cy="801687"/>
          </a:xfrm>
        </p:spPr>
        <p:txBody>
          <a:bodyPr/>
          <a:lstStyle/>
          <a:p>
            <a:r>
              <a:rPr lang="en-US" sz="2800" b="1" u="sng" dirty="0"/>
              <a:t>Convergence 2D mobility </a:t>
            </a:r>
            <a:r>
              <a:rPr lang="en-US" sz="2800" b="1" u="sng" dirty="0" err="1"/>
              <a:t>wrt</a:t>
            </a:r>
            <a:r>
              <a:rPr lang="en-US" sz="2800" b="1" u="sng" dirty="0"/>
              <a:t> system size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4A62D-C8E7-D843-832F-4C107D8A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98" y="1182687"/>
            <a:ext cx="8557129" cy="42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1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70BE-A3F0-1E43-81CB-C6D115E3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311"/>
            <a:ext cx="7772400" cy="717176"/>
          </a:xfrm>
        </p:spPr>
        <p:txBody>
          <a:bodyPr/>
          <a:lstStyle/>
          <a:p>
            <a:r>
              <a:rPr lang="en-US" sz="2800" b="1" u="sng" dirty="0"/>
              <a:t>Challenge 2 (this talk): Going bigger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40A7C-D1C0-8C46-8BA7-779446D22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40078"/>
            <a:ext cx="1441961" cy="1464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1407AA-9469-0842-8BA5-1F2B0298E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14377" y="2272680"/>
            <a:ext cx="928406" cy="2016382"/>
          </a:xfrm>
          <a:prstGeom prst="rect">
            <a:avLst/>
          </a:prstGeom>
        </p:spPr>
      </p:pic>
      <p:sp>
        <p:nvSpPr>
          <p:cNvPr id="6" name="Lightning Bolt 5">
            <a:extLst>
              <a:ext uri="{FF2B5EF4-FFF2-40B4-BE49-F238E27FC236}">
                <a16:creationId xmlns:a16="http://schemas.microsoft.com/office/drawing/2014/main" id="{FD1FDC8F-A2EC-194B-8995-A3C0E50639F7}"/>
              </a:ext>
            </a:extLst>
          </p:cNvPr>
          <p:cNvSpPr/>
          <p:nvPr/>
        </p:nvSpPr>
        <p:spPr bwMode="auto">
          <a:xfrm>
            <a:off x="2824373" y="1502188"/>
            <a:ext cx="647700" cy="304800"/>
          </a:xfrm>
          <a:prstGeom prst="lightningBol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AC191-D4ED-1C43-AA60-3A9F74E3ED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937138"/>
            <a:ext cx="2630778" cy="1650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551611-6AE4-0340-9333-B4DD513CF00E}"/>
              </a:ext>
            </a:extLst>
          </p:cNvPr>
          <p:cNvSpPr txBox="1"/>
          <p:nvPr/>
        </p:nvSpPr>
        <p:spPr>
          <a:xfrm>
            <a:off x="1558938" y="689402"/>
            <a:ext cx="5873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Non-adiabatic dynamics at the true nanoscale (&gt; 5 nm):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645D-EA3D-B549-8759-15C55A729328}"/>
              </a:ext>
            </a:extLst>
          </p:cNvPr>
          <p:cNvSpPr txBox="1"/>
          <p:nvPr/>
        </p:nvSpPr>
        <p:spPr>
          <a:xfrm>
            <a:off x="6042693" y="4460951"/>
            <a:ext cx="283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Exciton dissociation</a:t>
            </a:r>
          </a:p>
          <a:p>
            <a:r>
              <a:rPr lang="en-US" sz="2000" dirty="0"/>
              <a:t>to charges, recombination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35883-8A13-304A-8F28-E265D65D52DF}"/>
              </a:ext>
            </a:extLst>
          </p:cNvPr>
          <p:cNvSpPr txBox="1"/>
          <p:nvPr/>
        </p:nvSpPr>
        <p:spPr>
          <a:xfrm>
            <a:off x="6042693" y="1657774"/>
            <a:ext cx="1765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transfer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E7D94-06AE-3648-8687-A413F1F7A1EF}"/>
              </a:ext>
            </a:extLst>
          </p:cNvPr>
          <p:cNvSpPr txBox="1"/>
          <p:nvPr/>
        </p:nvSpPr>
        <p:spPr>
          <a:xfrm>
            <a:off x="977746" y="4614839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Solar Cells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53773-73BB-C24D-A333-C12FE841315B}"/>
              </a:ext>
            </a:extLst>
          </p:cNvPr>
          <p:cNvSpPr txBox="1"/>
          <p:nvPr/>
        </p:nvSpPr>
        <p:spPr>
          <a:xfrm>
            <a:off x="945902" y="2993329"/>
            <a:ext cx="1312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Organic </a:t>
            </a:r>
          </a:p>
          <a:p>
            <a:r>
              <a:rPr lang="en-US" sz="2000" dirty="0"/>
              <a:t>Transistors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CB8C2-D0F6-834D-9B01-318DEE175FA0}"/>
              </a:ext>
            </a:extLst>
          </p:cNvPr>
          <p:cNvSpPr txBox="1"/>
          <p:nvPr/>
        </p:nvSpPr>
        <p:spPr>
          <a:xfrm>
            <a:off x="6042693" y="3112490"/>
            <a:ext cx="1893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Charge transport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97DF76-B1F2-AB47-85B4-D5CEC42CAE8C}"/>
              </a:ext>
            </a:extLst>
          </p:cNvPr>
          <p:cNvSpPr txBox="1"/>
          <p:nvPr/>
        </p:nvSpPr>
        <p:spPr>
          <a:xfrm>
            <a:off x="976648" y="1572943"/>
            <a:ext cx="1250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Light </a:t>
            </a:r>
          </a:p>
          <a:p>
            <a:r>
              <a:rPr lang="en-US" sz="2000" dirty="0"/>
              <a:t>harvesting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5A587-6AFC-A845-A763-90E87CBAA68F}"/>
              </a:ext>
            </a:extLst>
          </p:cNvPr>
          <p:cNvSpPr txBox="1"/>
          <p:nvPr/>
        </p:nvSpPr>
        <p:spPr>
          <a:xfrm>
            <a:off x="752906" y="5717128"/>
            <a:ext cx="7889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Electronic processes can be strongly delocalized in space (no QM/MM)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sym typeface="Wingdings" pitchFamily="2" charset="2"/>
              </a:rPr>
              <a:t>and non-periodic (no periodic supercells)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47B6D-7951-0842-8284-7713724D576B}"/>
              </a:ext>
            </a:extLst>
          </p:cNvPr>
          <p:cNvSpPr txBox="1"/>
          <p:nvPr/>
        </p:nvSpPr>
        <p:spPr>
          <a:xfrm>
            <a:off x="4410000" y="3042000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+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A4927B-4D8F-A040-B10B-B787236F9B7E}"/>
              </a:ext>
            </a:extLst>
          </p:cNvPr>
          <p:cNvSpPr/>
          <p:nvPr/>
        </p:nvSpPr>
        <p:spPr bwMode="auto">
          <a:xfrm>
            <a:off x="4482930" y="3163887"/>
            <a:ext cx="165270" cy="150393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DF4595-51D8-FC47-9652-90C74E7808E3}"/>
              </a:ext>
            </a:extLst>
          </p:cNvPr>
          <p:cNvCxnSpPr/>
          <p:nvPr/>
        </p:nvCxnSpPr>
        <p:spPr bwMode="auto">
          <a:xfrm flipH="1">
            <a:off x="4191000" y="3239083"/>
            <a:ext cx="219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32473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FA6C-6B0E-5740-B919-2A47067A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1687"/>
          </a:xfrm>
        </p:spPr>
        <p:txBody>
          <a:bodyPr/>
          <a:lstStyle/>
          <a:p>
            <a:r>
              <a:rPr lang="en-US" sz="2800" b="1" u="sng" dirty="0"/>
              <a:t>Convergence IPR </a:t>
            </a:r>
            <a:r>
              <a:rPr lang="en-US" sz="2800" b="1" u="sng" dirty="0" err="1"/>
              <a:t>wrt</a:t>
            </a:r>
            <a:r>
              <a:rPr lang="en-US" sz="2800" b="1" u="sng" dirty="0"/>
              <a:t> time step (new data)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C6E7B-1016-854C-B958-5B3C1E0CC915}"/>
              </a:ext>
            </a:extLst>
          </p:cNvPr>
          <p:cNvSpPr txBox="1"/>
          <p:nvPr/>
        </p:nvSpPr>
        <p:spPr>
          <a:xfrm rot="16200000">
            <a:off x="-558692" y="2884379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(polaron size)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20DCE-19F6-6148-94C9-0F732F6F1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9360"/>
            <a:ext cx="7848600" cy="39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4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FA6C-6B0E-5740-B919-2A47067A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1687"/>
          </a:xfrm>
        </p:spPr>
        <p:txBody>
          <a:bodyPr/>
          <a:lstStyle/>
          <a:p>
            <a:r>
              <a:rPr lang="en-US" sz="2800" b="1" u="sng" dirty="0"/>
              <a:t>Convergence 2D mobility </a:t>
            </a:r>
            <a:r>
              <a:rPr lang="en-US" sz="2800" b="1" u="sng" dirty="0" err="1"/>
              <a:t>wrt</a:t>
            </a:r>
            <a:r>
              <a:rPr lang="en-US" sz="2800" b="1" u="sng" dirty="0"/>
              <a:t> time step (new data)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CB86C-E69D-D444-A681-A750440E1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30287"/>
            <a:ext cx="8694520" cy="43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40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CCB377-2307-2046-B9A8-60384D858C5D}"/>
              </a:ext>
            </a:extLst>
          </p:cNvPr>
          <p:cNvSpPr txBox="1"/>
          <p:nvPr/>
        </p:nvSpPr>
        <p:spPr bwMode="auto">
          <a:xfrm>
            <a:off x="259601" y="115887"/>
            <a:ext cx="8736559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rgbClr val="000000"/>
                </a:solidFill>
              </a:rPr>
              <a:t>Mobility correlates well with polaron size (as published)</a:t>
            </a:r>
            <a:endParaRPr lang="en-US" b="1" u="sng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2149D-EF4C-E443-9615-4897B653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" y="954087"/>
            <a:ext cx="7794233" cy="4800600"/>
          </a:xfrm>
          <a:prstGeom prst="rect">
            <a:avLst/>
          </a:prstGeom>
        </p:spPr>
      </p:pic>
      <p:sp>
        <p:nvSpPr>
          <p:cNvPr id="5" name="TextBox 52">
            <a:extLst>
              <a:ext uri="{FF2B5EF4-FFF2-40B4-BE49-F238E27FC236}">
                <a16:creationId xmlns:a16="http://schemas.microsoft.com/office/drawing/2014/main" id="{100C700A-B684-C44C-89C4-EF51835C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665" y="573087"/>
            <a:ext cx="3526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/>
              <a:t>Giannini </a:t>
            </a:r>
            <a:r>
              <a:rPr lang="en-US" sz="1400" i="1" dirty="0"/>
              <a:t>et al. Nature Comm. </a:t>
            </a:r>
            <a:r>
              <a:rPr lang="en-US" sz="1400" b="1" dirty="0"/>
              <a:t>10</a:t>
            </a:r>
            <a:r>
              <a:rPr lang="en-US" sz="1400" dirty="0"/>
              <a:t>, 3843</a:t>
            </a:r>
            <a:r>
              <a:rPr lang="en-US" sz="1400" i="1" dirty="0"/>
              <a:t>, </a:t>
            </a:r>
            <a:r>
              <a:rPr lang="en-US" sz="1400" dirty="0"/>
              <a:t>2019.</a:t>
            </a:r>
          </a:p>
        </p:txBody>
      </p:sp>
    </p:spTree>
    <p:extLst>
      <p:ext uri="{BB962C8B-B14F-4D97-AF65-F5344CB8AC3E}">
        <p14:creationId xmlns:p14="http://schemas.microsoft.com/office/powerpoint/2010/main" val="413423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70" name="Straight Arrow Connector 4"/>
          <p:cNvCxnSpPr>
            <a:cxnSpLocks noChangeShapeType="1"/>
          </p:cNvCxnSpPr>
          <p:nvPr/>
        </p:nvCxnSpPr>
        <p:spPr bwMode="auto">
          <a:xfrm flipV="1">
            <a:off x="1295400" y="954088"/>
            <a:ext cx="0" cy="457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771" name="Straight Arrow Connector 6"/>
          <p:cNvCxnSpPr>
            <a:cxnSpLocks noChangeShapeType="1"/>
          </p:cNvCxnSpPr>
          <p:nvPr/>
        </p:nvCxnSpPr>
        <p:spPr bwMode="auto">
          <a:xfrm>
            <a:off x="1295400" y="5526088"/>
            <a:ext cx="6934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772" name="Title 1"/>
          <p:cNvSpPr txBox="1">
            <a:spLocks/>
          </p:cNvSpPr>
          <p:nvPr/>
        </p:nvSpPr>
        <p:spPr bwMode="auto">
          <a:xfrm>
            <a:off x="990600" y="5526088"/>
            <a:ext cx="28956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solidFill>
                  <a:srgbClr val="000000"/>
                </a:solidFill>
                <a:cs typeface="Times New Roman" charset="0"/>
                <a:sym typeface="Wingdings" charset="0"/>
              </a:rPr>
              <a:t>10 femtosecond/day</a:t>
            </a:r>
            <a:endParaRPr lang="en-US" sz="240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2773" name="Title 1"/>
          <p:cNvSpPr txBox="1">
            <a:spLocks/>
          </p:cNvSpPr>
          <p:nvPr/>
        </p:nvSpPr>
        <p:spPr bwMode="auto">
          <a:xfrm rot="-5400000">
            <a:off x="152400" y="4383088"/>
            <a:ext cx="1447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rgbClr val="000000"/>
                </a:solidFill>
                <a:cs typeface="Times New Roman" charset="0"/>
                <a:sym typeface="Wingdings" charset="0"/>
              </a:rPr>
              <a:t>100 </a:t>
            </a:r>
            <a:r>
              <a:rPr lang="en-US" sz="2400">
                <a:solidFill>
                  <a:srgbClr val="000000"/>
                </a:solidFill>
                <a:cs typeface="Times New Roman" charset="0"/>
                <a:sym typeface="Wingdings" charset="0"/>
              </a:rPr>
              <a:t>atoms</a:t>
            </a:r>
            <a:endParaRPr lang="en-US" sz="240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2774" name="Title 1"/>
          <p:cNvSpPr txBox="1">
            <a:spLocks/>
          </p:cNvSpPr>
          <p:nvPr/>
        </p:nvSpPr>
        <p:spPr bwMode="auto">
          <a:xfrm>
            <a:off x="5257800" y="5522913"/>
            <a:ext cx="28956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  <a:cs typeface="Times New Roman" charset="0"/>
                <a:sym typeface="Wingdings" charset="0"/>
              </a:rPr>
              <a:t>1 picoseconds/day</a:t>
            </a:r>
            <a:endParaRPr lang="en-US" sz="2400" dirty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2775" name="Title 1"/>
          <p:cNvSpPr txBox="1">
            <a:spLocks/>
          </p:cNvSpPr>
          <p:nvPr/>
        </p:nvSpPr>
        <p:spPr bwMode="auto">
          <a:xfrm rot="-5400000">
            <a:off x="-152401" y="1944688"/>
            <a:ext cx="1981201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  <a:cs typeface="Times New Roman" charset="0"/>
                <a:sym typeface="Wingdings" charset="0"/>
              </a:rPr>
              <a:t>100,000</a:t>
            </a:r>
            <a:r>
              <a:rPr lang="en-US" sz="2000" dirty="0">
                <a:solidFill>
                  <a:srgbClr val="000000"/>
                </a:solidFill>
                <a:cs typeface="Times New Roman" charset="0"/>
                <a:sym typeface="Wingdings" charset="0"/>
              </a:rPr>
              <a:t> atoms</a:t>
            </a:r>
            <a:endParaRPr lang="en-US" sz="2000" dirty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2776" name="Right Arrow 23"/>
          <p:cNvSpPr>
            <a:spLocks noChangeArrowheads="1"/>
          </p:cNvSpPr>
          <p:nvPr/>
        </p:nvSpPr>
        <p:spPr bwMode="auto">
          <a:xfrm rot="20056509">
            <a:off x="3435188" y="3210579"/>
            <a:ext cx="2085975" cy="504825"/>
          </a:xfrm>
          <a:prstGeom prst="rightArrow">
            <a:avLst>
              <a:gd name="adj1" fmla="val 50000"/>
              <a:gd name="adj2" fmla="val 49948"/>
            </a:avLst>
          </a:prstGeom>
          <a:noFill/>
          <a:ln w="254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cs typeface="Times New Roman" charset="0"/>
            </a:endParaRPr>
          </a:p>
        </p:txBody>
      </p:sp>
      <p:cxnSp>
        <p:nvCxnSpPr>
          <p:cNvPr id="32777" name="Straight Connector 25"/>
          <p:cNvCxnSpPr>
            <a:cxnSpLocks noChangeShapeType="1"/>
          </p:cNvCxnSpPr>
          <p:nvPr/>
        </p:nvCxnSpPr>
        <p:spPr bwMode="auto">
          <a:xfrm flipV="1">
            <a:off x="6553200" y="52974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778" name="Straight Connector 27"/>
          <p:cNvCxnSpPr>
            <a:cxnSpLocks noChangeShapeType="1"/>
          </p:cNvCxnSpPr>
          <p:nvPr/>
        </p:nvCxnSpPr>
        <p:spPr bwMode="auto">
          <a:xfrm flipV="1">
            <a:off x="2438400" y="52974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779" name="Straight Connector 28"/>
          <p:cNvCxnSpPr>
            <a:cxnSpLocks noChangeShapeType="1"/>
          </p:cNvCxnSpPr>
          <p:nvPr/>
        </p:nvCxnSpPr>
        <p:spPr bwMode="auto">
          <a:xfrm rot="16200000" flipV="1">
            <a:off x="1409700" y="23637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780" name="Straight Connector 29"/>
          <p:cNvCxnSpPr>
            <a:cxnSpLocks noChangeShapeType="1"/>
          </p:cNvCxnSpPr>
          <p:nvPr/>
        </p:nvCxnSpPr>
        <p:spPr bwMode="auto">
          <a:xfrm rot="16200000" flipV="1">
            <a:off x="1409700" y="44211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2783" name="Group 39"/>
          <p:cNvGrpSpPr>
            <a:grpSpLocks/>
          </p:cNvGrpSpPr>
          <p:nvPr/>
        </p:nvGrpSpPr>
        <p:grpSpPr bwMode="auto">
          <a:xfrm>
            <a:off x="1600200" y="3773488"/>
            <a:ext cx="1876425" cy="1447800"/>
            <a:chOff x="1600200" y="3773487"/>
            <a:chExt cx="1876107" cy="1447800"/>
          </a:xfrm>
        </p:grpSpPr>
        <p:pic>
          <p:nvPicPr>
            <p:cNvPr id="32786" name="Picture 40" descr="pentadiene.png"/>
            <p:cNvPicPr>
              <a:picLocks noChangeAspect="1"/>
            </p:cNvPicPr>
            <p:nvPr/>
          </p:nvPicPr>
          <p:blipFill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436490">
              <a:off x="2409507" y="3801626"/>
              <a:ext cx="1066800" cy="834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30196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7" name="Picture 41" descr="benzene.png"/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97584">
              <a:off x="1690114" y="4396512"/>
              <a:ext cx="825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30196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8" name="Rounded Rectangle 42"/>
            <p:cNvSpPr>
              <a:spLocks noChangeArrowheads="1"/>
            </p:cNvSpPr>
            <p:nvPr/>
          </p:nvSpPr>
          <p:spPr bwMode="auto">
            <a:xfrm>
              <a:off x="1600200" y="3773487"/>
              <a:ext cx="1828800" cy="14478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cs typeface="Times New Roman" charset="0"/>
              </a:endParaRPr>
            </a:p>
          </p:txBody>
        </p:sp>
      </p:grpSp>
      <p:sp>
        <p:nvSpPr>
          <p:cNvPr id="32784" name="Title 1"/>
          <p:cNvSpPr txBox="1">
            <a:spLocks/>
          </p:cNvSpPr>
          <p:nvPr/>
        </p:nvSpPr>
        <p:spPr bwMode="auto">
          <a:xfrm>
            <a:off x="1066800" y="4230688"/>
            <a:ext cx="28956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b="1">
                <a:solidFill>
                  <a:srgbClr val="0000CC"/>
                </a:solidFill>
                <a:cs typeface="Times New Roman" charset="0"/>
                <a:sym typeface="Wingdings" charset="0"/>
              </a:rPr>
              <a:t>TDDFT</a:t>
            </a:r>
          </a:p>
          <a:p>
            <a:pPr algn="ctr"/>
            <a:r>
              <a:rPr lang="en-US" b="1">
                <a:solidFill>
                  <a:srgbClr val="0000CC"/>
                </a:solidFill>
                <a:cs typeface="Times New Roman" charset="0"/>
                <a:sym typeface="Wingdings" charset="0"/>
              </a:rPr>
              <a:t>SH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0" y="-112713"/>
            <a:ext cx="9220200" cy="762000"/>
          </a:xfrm>
        </p:spPr>
        <p:txBody>
          <a:bodyPr/>
          <a:lstStyle/>
          <a:p>
            <a:r>
              <a:rPr lang="en-US" sz="2400" b="1" u="sng" dirty="0">
                <a:latin typeface="Times New Roman" charset="0"/>
              </a:rPr>
              <a:t>Molecular </a:t>
            </a:r>
            <a:r>
              <a:rPr lang="en-US" sz="2400" b="1" u="sng" dirty="0">
                <a:latin typeface="Times New Roman" charset="0"/>
                <a:sym typeface="Wingdings" pitchFamily="2" charset="2"/>
              </a:rPr>
              <a:t> True Nanoscale: How?</a:t>
            </a:r>
            <a:endParaRPr lang="en-US" sz="2400" b="1" u="sng" dirty="0">
              <a:latin typeface="Times New Roman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9C1CF4-32F5-5F40-B649-B293EE58C469}"/>
              </a:ext>
            </a:extLst>
          </p:cNvPr>
          <p:cNvSpPr txBox="1"/>
          <p:nvPr/>
        </p:nvSpPr>
        <p:spPr>
          <a:xfrm>
            <a:off x="3953435" y="2831558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??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7C0857B-6DD6-C546-BD49-A82D281E527C}"/>
              </a:ext>
            </a:extLst>
          </p:cNvPr>
          <p:cNvSpPr txBox="1">
            <a:spLocks/>
          </p:cNvSpPr>
          <p:nvPr/>
        </p:nvSpPr>
        <p:spPr bwMode="auto">
          <a:xfrm>
            <a:off x="4495800" y="4306887"/>
            <a:ext cx="44196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2000" dirty="0">
              <a:cs typeface="Times New Roman" charset="0"/>
              <a:sym typeface="Wingding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1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70" name="Straight Arrow Connector 4"/>
          <p:cNvCxnSpPr>
            <a:cxnSpLocks noChangeShapeType="1"/>
          </p:cNvCxnSpPr>
          <p:nvPr/>
        </p:nvCxnSpPr>
        <p:spPr bwMode="auto">
          <a:xfrm flipV="1">
            <a:off x="1295400" y="954088"/>
            <a:ext cx="0" cy="457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771" name="Straight Arrow Connector 6"/>
          <p:cNvCxnSpPr>
            <a:cxnSpLocks noChangeShapeType="1"/>
          </p:cNvCxnSpPr>
          <p:nvPr/>
        </p:nvCxnSpPr>
        <p:spPr bwMode="auto">
          <a:xfrm>
            <a:off x="1295400" y="5526088"/>
            <a:ext cx="6934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772" name="Title 1"/>
          <p:cNvSpPr txBox="1">
            <a:spLocks/>
          </p:cNvSpPr>
          <p:nvPr/>
        </p:nvSpPr>
        <p:spPr bwMode="auto">
          <a:xfrm>
            <a:off x="990600" y="5526088"/>
            <a:ext cx="28956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solidFill>
                  <a:srgbClr val="000000"/>
                </a:solidFill>
                <a:cs typeface="Times New Roman" charset="0"/>
                <a:sym typeface="Wingdings" charset="0"/>
              </a:rPr>
              <a:t>10 femtosecond/day</a:t>
            </a:r>
            <a:endParaRPr lang="en-US" sz="240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2773" name="Title 1"/>
          <p:cNvSpPr txBox="1">
            <a:spLocks/>
          </p:cNvSpPr>
          <p:nvPr/>
        </p:nvSpPr>
        <p:spPr bwMode="auto">
          <a:xfrm rot="-5400000">
            <a:off x="152400" y="4383088"/>
            <a:ext cx="1447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rgbClr val="000000"/>
                </a:solidFill>
                <a:cs typeface="Times New Roman" charset="0"/>
                <a:sym typeface="Wingdings" charset="0"/>
              </a:rPr>
              <a:t>100 </a:t>
            </a:r>
            <a:r>
              <a:rPr lang="en-US" sz="2400">
                <a:solidFill>
                  <a:srgbClr val="000000"/>
                </a:solidFill>
                <a:cs typeface="Times New Roman" charset="0"/>
                <a:sym typeface="Wingdings" charset="0"/>
              </a:rPr>
              <a:t>atoms</a:t>
            </a:r>
            <a:endParaRPr lang="en-US" sz="240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2774" name="Title 1"/>
          <p:cNvSpPr txBox="1">
            <a:spLocks/>
          </p:cNvSpPr>
          <p:nvPr/>
        </p:nvSpPr>
        <p:spPr bwMode="auto">
          <a:xfrm>
            <a:off x="5257800" y="5522913"/>
            <a:ext cx="28956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  <a:cs typeface="Times New Roman" charset="0"/>
                <a:sym typeface="Wingdings" charset="0"/>
              </a:rPr>
              <a:t>1 picoseconds/day</a:t>
            </a:r>
            <a:endParaRPr lang="en-US" sz="2400" dirty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2775" name="Title 1"/>
          <p:cNvSpPr txBox="1">
            <a:spLocks/>
          </p:cNvSpPr>
          <p:nvPr/>
        </p:nvSpPr>
        <p:spPr bwMode="auto">
          <a:xfrm rot="-5400000">
            <a:off x="-152401" y="1944688"/>
            <a:ext cx="1981201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  <a:cs typeface="Times New Roman" charset="0"/>
                <a:sym typeface="Wingdings" charset="0"/>
              </a:rPr>
              <a:t>100,000</a:t>
            </a:r>
            <a:r>
              <a:rPr lang="en-US" sz="2000" dirty="0">
                <a:solidFill>
                  <a:srgbClr val="000000"/>
                </a:solidFill>
                <a:cs typeface="Times New Roman" charset="0"/>
                <a:sym typeface="Wingdings" charset="0"/>
              </a:rPr>
              <a:t> atoms</a:t>
            </a:r>
            <a:endParaRPr lang="en-US" sz="2000" dirty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2776" name="Right Arrow 23"/>
          <p:cNvSpPr>
            <a:spLocks noChangeArrowheads="1"/>
          </p:cNvSpPr>
          <p:nvPr/>
        </p:nvSpPr>
        <p:spPr bwMode="auto">
          <a:xfrm rot="20056509">
            <a:off x="3435188" y="3210579"/>
            <a:ext cx="2085975" cy="504825"/>
          </a:xfrm>
          <a:prstGeom prst="rightArrow">
            <a:avLst>
              <a:gd name="adj1" fmla="val 50000"/>
              <a:gd name="adj2" fmla="val 49948"/>
            </a:avLst>
          </a:prstGeom>
          <a:noFill/>
          <a:ln w="254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cs typeface="Times New Roman" charset="0"/>
            </a:endParaRPr>
          </a:p>
        </p:txBody>
      </p:sp>
      <p:cxnSp>
        <p:nvCxnSpPr>
          <p:cNvPr id="32777" name="Straight Connector 25"/>
          <p:cNvCxnSpPr>
            <a:cxnSpLocks noChangeShapeType="1"/>
          </p:cNvCxnSpPr>
          <p:nvPr/>
        </p:nvCxnSpPr>
        <p:spPr bwMode="auto">
          <a:xfrm flipV="1">
            <a:off x="6553200" y="52974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778" name="Straight Connector 27"/>
          <p:cNvCxnSpPr>
            <a:cxnSpLocks noChangeShapeType="1"/>
          </p:cNvCxnSpPr>
          <p:nvPr/>
        </p:nvCxnSpPr>
        <p:spPr bwMode="auto">
          <a:xfrm flipV="1">
            <a:off x="2438400" y="52974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779" name="Straight Connector 28"/>
          <p:cNvCxnSpPr>
            <a:cxnSpLocks noChangeShapeType="1"/>
          </p:cNvCxnSpPr>
          <p:nvPr/>
        </p:nvCxnSpPr>
        <p:spPr bwMode="auto">
          <a:xfrm rot="16200000" flipV="1">
            <a:off x="1409700" y="23637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780" name="Straight Connector 29"/>
          <p:cNvCxnSpPr>
            <a:cxnSpLocks noChangeShapeType="1"/>
          </p:cNvCxnSpPr>
          <p:nvPr/>
        </p:nvCxnSpPr>
        <p:spPr bwMode="auto">
          <a:xfrm rot="16200000" flipV="1">
            <a:off x="1409700" y="44211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2783" name="Group 39"/>
          <p:cNvGrpSpPr>
            <a:grpSpLocks/>
          </p:cNvGrpSpPr>
          <p:nvPr/>
        </p:nvGrpSpPr>
        <p:grpSpPr bwMode="auto">
          <a:xfrm>
            <a:off x="1600200" y="3773488"/>
            <a:ext cx="1876425" cy="1447800"/>
            <a:chOff x="1600200" y="3773487"/>
            <a:chExt cx="1876107" cy="1447800"/>
          </a:xfrm>
        </p:grpSpPr>
        <p:pic>
          <p:nvPicPr>
            <p:cNvPr id="32786" name="Picture 40" descr="pentadiene.png"/>
            <p:cNvPicPr>
              <a:picLocks noChangeAspect="1"/>
            </p:cNvPicPr>
            <p:nvPr/>
          </p:nvPicPr>
          <p:blipFill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436490">
              <a:off x="2409507" y="3801626"/>
              <a:ext cx="1066800" cy="834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30196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7" name="Picture 41" descr="benzene.png"/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97584">
              <a:off x="1690114" y="4396512"/>
              <a:ext cx="825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30196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8" name="Rounded Rectangle 42"/>
            <p:cNvSpPr>
              <a:spLocks noChangeArrowheads="1"/>
            </p:cNvSpPr>
            <p:nvPr/>
          </p:nvSpPr>
          <p:spPr bwMode="auto">
            <a:xfrm>
              <a:off x="1600200" y="3773487"/>
              <a:ext cx="1828800" cy="14478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cs typeface="Times New Roman" charset="0"/>
              </a:endParaRPr>
            </a:p>
          </p:txBody>
        </p:sp>
      </p:grpSp>
      <p:sp>
        <p:nvSpPr>
          <p:cNvPr id="32784" name="Title 1"/>
          <p:cNvSpPr txBox="1">
            <a:spLocks/>
          </p:cNvSpPr>
          <p:nvPr/>
        </p:nvSpPr>
        <p:spPr bwMode="auto">
          <a:xfrm>
            <a:off x="1066800" y="4230688"/>
            <a:ext cx="28956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b="1">
                <a:solidFill>
                  <a:srgbClr val="0000CC"/>
                </a:solidFill>
                <a:cs typeface="Times New Roman" charset="0"/>
                <a:sym typeface="Wingdings" charset="0"/>
              </a:rPr>
              <a:t>TDDFT</a:t>
            </a:r>
          </a:p>
          <a:p>
            <a:pPr algn="ctr"/>
            <a:r>
              <a:rPr lang="en-US" b="1">
                <a:solidFill>
                  <a:srgbClr val="0000CC"/>
                </a:solidFill>
                <a:cs typeface="Times New Roman" charset="0"/>
                <a:sym typeface="Wingdings" charset="0"/>
              </a:rPr>
              <a:t>SH</a:t>
            </a:r>
          </a:p>
        </p:txBody>
      </p:sp>
      <p:sp>
        <p:nvSpPr>
          <p:cNvPr id="32785" name="Title 1"/>
          <p:cNvSpPr txBox="1">
            <a:spLocks/>
          </p:cNvSpPr>
          <p:nvPr/>
        </p:nvSpPr>
        <p:spPr bwMode="auto">
          <a:xfrm>
            <a:off x="3352800" y="877887"/>
            <a:ext cx="624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FF0000"/>
                </a:solidFill>
                <a:cs typeface="Times New Roman" charset="0"/>
                <a:sym typeface="Wingdings" charset="0"/>
              </a:rPr>
              <a:t>Fragment Orbital-Based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cs typeface="Times New Roman" charset="0"/>
                <a:sym typeface="Wingdings" charset="0"/>
              </a:rPr>
              <a:t>Surface Hopping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0" y="-112713"/>
            <a:ext cx="9220200" cy="762000"/>
          </a:xfrm>
        </p:spPr>
        <p:txBody>
          <a:bodyPr/>
          <a:lstStyle/>
          <a:p>
            <a:r>
              <a:rPr lang="en-US" sz="2400" b="1" u="sng" dirty="0">
                <a:latin typeface="Times New Roman" charset="0"/>
              </a:rPr>
              <a:t>Molecular </a:t>
            </a:r>
            <a:r>
              <a:rPr lang="en-US" sz="2400" b="1" u="sng" dirty="0">
                <a:latin typeface="Times New Roman" charset="0"/>
                <a:sym typeface="Wingdings" pitchFamily="2" charset="2"/>
              </a:rPr>
              <a:t> True Nanoscale</a:t>
            </a:r>
            <a:endParaRPr lang="en-US" sz="2400" b="1" u="sng" dirty="0">
              <a:latin typeface="Times New Roman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9C1CF4-32F5-5F40-B649-B293EE58C469}"/>
              </a:ext>
            </a:extLst>
          </p:cNvPr>
          <p:cNvSpPr txBox="1"/>
          <p:nvPr/>
        </p:nvSpPr>
        <p:spPr>
          <a:xfrm>
            <a:off x="2888606" y="2446684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Fragment and </a:t>
            </a:r>
          </a:p>
          <a:p>
            <a:pPr algn="ctr"/>
            <a:r>
              <a:rPr lang="en-US" sz="2400" b="1" dirty="0"/>
              <a:t>Conquer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7C0857B-6DD6-C546-BD49-A82D281E527C}"/>
              </a:ext>
            </a:extLst>
          </p:cNvPr>
          <p:cNvSpPr txBox="1">
            <a:spLocks/>
          </p:cNvSpPr>
          <p:nvPr/>
        </p:nvSpPr>
        <p:spPr bwMode="auto">
          <a:xfrm>
            <a:off x="4495800" y="4306887"/>
            <a:ext cx="44196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2000" dirty="0">
              <a:cs typeface="Times New Roman" charset="0"/>
              <a:sym typeface="Wingdings" charset="0"/>
            </a:endParaRPr>
          </a:p>
        </p:txBody>
      </p:sp>
      <p:sp>
        <p:nvSpPr>
          <p:cNvPr id="27" name="TextBox 52">
            <a:extLst>
              <a:ext uri="{FF2B5EF4-FFF2-40B4-BE49-F238E27FC236}">
                <a16:creationId xmlns:a16="http://schemas.microsoft.com/office/drawing/2014/main" id="{14545D24-19E9-E14B-893A-3B6EFFE44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2070" y="3722544"/>
            <a:ext cx="5210971" cy="159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dirty="0"/>
              <a:t>J. Spencer, F. </a:t>
            </a:r>
            <a:r>
              <a:rPr lang="en-US" sz="1600" dirty="0" err="1"/>
              <a:t>Gajdos</a:t>
            </a:r>
            <a:r>
              <a:rPr lang="en-US" sz="1600" dirty="0"/>
              <a:t>, JB</a:t>
            </a:r>
            <a:r>
              <a:rPr lang="en-US" sz="1600" i="1" dirty="0"/>
              <a:t>, JCP </a:t>
            </a:r>
            <a:r>
              <a:rPr lang="en-US" sz="1600" b="1" dirty="0"/>
              <a:t>145</a:t>
            </a:r>
            <a:r>
              <a:rPr lang="en-US" sz="1600" dirty="0"/>
              <a:t>, 064102</a:t>
            </a:r>
            <a:r>
              <a:rPr lang="en-US" sz="1600" i="1" dirty="0"/>
              <a:t>, </a:t>
            </a:r>
            <a:r>
              <a:rPr lang="en-US" sz="1600" dirty="0"/>
              <a:t>2016.</a:t>
            </a:r>
          </a:p>
          <a:p>
            <a:pPr algn="ctr" eaLnBrk="1" hangingPunct="1"/>
            <a:r>
              <a:rPr lang="en-US" sz="1600" dirty="0"/>
              <a:t> A. </a:t>
            </a:r>
            <a:r>
              <a:rPr lang="en-US" sz="1600" dirty="0" err="1"/>
              <a:t>Carof</a:t>
            </a:r>
            <a:r>
              <a:rPr lang="en-US" sz="1600" dirty="0"/>
              <a:t>, S. Giannini, JB, </a:t>
            </a:r>
            <a:r>
              <a:rPr lang="en-US" sz="1600" i="1" dirty="0"/>
              <a:t>JCP</a:t>
            </a:r>
            <a:r>
              <a:rPr lang="en-US" sz="1600" dirty="0"/>
              <a:t> </a:t>
            </a:r>
            <a:r>
              <a:rPr lang="en-US" sz="1600" b="1" dirty="0"/>
              <a:t>147</a:t>
            </a:r>
            <a:r>
              <a:rPr lang="en-US" sz="1600" dirty="0"/>
              <a:t>, 214113, 2017.</a:t>
            </a:r>
          </a:p>
          <a:p>
            <a:r>
              <a:rPr lang="en-US" sz="1600" dirty="0"/>
              <a:t>         S. Giannini, A. </a:t>
            </a:r>
            <a:r>
              <a:rPr lang="en-US" sz="1600" dirty="0" err="1"/>
              <a:t>Carof</a:t>
            </a:r>
            <a:r>
              <a:rPr lang="en-US" sz="1600" dirty="0"/>
              <a:t>, JB </a:t>
            </a:r>
            <a:r>
              <a:rPr lang="en-US" sz="1600" i="1" dirty="0"/>
              <a:t>JPCL, </a:t>
            </a:r>
            <a:r>
              <a:rPr lang="en-US" sz="1600" b="1" dirty="0"/>
              <a:t>9</a:t>
            </a:r>
            <a:r>
              <a:rPr lang="en-US" sz="1600" i="1" dirty="0"/>
              <a:t>, </a:t>
            </a:r>
            <a:r>
              <a:rPr lang="en-US" sz="1600" dirty="0"/>
              <a:t>3116</a:t>
            </a:r>
            <a:r>
              <a:rPr lang="en-US" sz="1600" i="1" dirty="0"/>
              <a:t>, </a:t>
            </a:r>
            <a:r>
              <a:rPr lang="en-US" sz="1600" dirty="0"/>
              <a:t>2018.</a:t>
            </a:r>
          </a:p>
          <a:p>
            <a:r>
              <a:rPr lang="en-US" sz="1600" dirty="0"/>
              <a:t>         A. </a:t>
            </a:r>
            <a:r>
              <a:rPr lang="en-US" sz="1600" dirty="0" err="1"/>
              <a:t>Carof</a:t>
            </a:r>
            <a:r>
              <a:rPr lang="en-US" sz="1600" dirty="0"/>
              <a:t> </a:t>
            </a:r>
            <a:r>
              <a:rPr lang="en-US" sz="1600" i="1" dirty="0"/>
              <a:t>et al. PCCP </a:t>
            </a:r>
            <a:r>
              <a:rPr lang="en-US" sz="1600" b="1" dirty="0"/>
              <a:t>21</a:t>
            </a:r>
            <a:r>
              <a:rPr lang="en-US" sz="1600" i="1" dirty="0"/>
              <a:t>, </a:t>
            </a:r>
            <a:r>
              <a:rPr lang="en-US" sz="1600" dirty="0"/>
              <a:t>26368</a:t>
            </a:r>
            <a:r>
              <a:rPr lang="en-US" sz="1600" i="1" dirty="0"/>
              <a:t>, </a:t>
            </a:r>
            <a:r>
              <a:rPr lang="en-US" sz="1600" dirty="0"/>
              <a:t>2019</a:t>
            </a:r>
            <a:r>
              <a:rPr lang="en-US" sz="1600" i="1" dirty="0"/>
              <a:t>.</a:t>
            </a:r>
          </a:p>
          <a:p>
            <a:r>
              <a:rPr lang="en-US" sz="1600" dirty="0"/>
              <a:t>         S. Giannini </a:t>
            </a:r>
            <a:r>
              <a:rPr lang="en-US" sz="1600" i="1" dirty="0"/>
              <a:t>et al. Nat. Comm. </a:t>
            </a:r>
            <a:r>
              <a:rPr lang="en-US" sz="1600" b="1" dirty="0"/>
              <a:t>10</a:t>
            </a:r>
            <a:r>
              <a:rPr lang="en-US" sz="1600" dirty="0"/>
              <a:t>, 3843</a:t>
            </a:r>
            <a:r>
              <a:rPr lang="en-US" sz="1600" i="1" dirty="0"/>
              <a:t>, </a:t>
            </a:r>
            <a:r>
              <a:rPr lang="en-US" sz="1600" dirty="0"/>
              <a:t>2019.</a:t>
            </a:r>
          </a:p>
          <a:p>
            <a:r>
              <a:rPr lang="en-US" sz="1600" dirty="0"/>
              <a:t>         S. Giannini </a:t>
            </a:r>
            <a:r>
              <a:rPr lang="en-US" sz="1600" i="1" dirty="0"/>
              <a:t>et al. Adv. </a:t>
            </a:r>
            <a:r>
              <a:rPr lang="en-US" sz="1600" i="1" dirty="0" err="1"/>
              <a:t>Theor</a:t>
            </a:r>
            <a:r>
              <a:rPr lang="en-US" sz="1600" i="1" dirty="0"/>
              <a:t>. Simul. </a:t>
            </a:r>
            <a:r>
              <a:rPr lang="en-US" sz="1600" b="1" dirty="0"/>
              <a:t>3</a:t>
            </a:r>
            <a:r>
              <a:rPr lang="en-US" sz="1600" i="1" dirty="0"/>
              <a:t>, </a:t>
            </a:r>
            <a:r>
              <a:rPr lang="en-US" sz="1600" dirty="0"/>
              <a:t>2000093</a:t>
            </a:r>
            <a:r>
              <a:rPr lang="en-US" sz="1600" i="1" dirty="0"/>
              <a:t>, </a:t>
            </a:r>
            <a:r>
              <a:rPr lang="en-US" sz="1600" dirty="0"/>
              <a:t>2020.</a:t>
            </a:r>
            <a:r>
              <a:rPr lang="en-US" sz="1600" i="1" dirty="0"/>
              <a:t> </a:t>
            </a:r>
            <a:endParaRPr lang="en-US" sz="1600" dirty="0"/>
          </a:p>
        </p:txBody>
      </p:sp>
      <p:grpSp>
        <p:nvGrpSpPr>
          <p:cNvPr id="32782" name="Group 30"/>
          <p:cNvGrpSpPr>
            <a:grpSpLocks/>
          </p:cNvGrpSpPr>
          <p:nvPr/>
        </p:nvGrpSpPr>
        <p:grpSpPr bwMode="auto">
          <a:xfrm>
            <a:off x="5334000" y="1487487"/>
            <a:ext cx="2286000" cy="1981200"/>
            <a:chOff x="5410200" y="1106487"/>
            <a:chExt cx="2895600" cy="2193769"/>
          </a:xfrm>
        </p:grpSpPr>
        <p:pic>
          <p:nvPicPr>
            <p:cNvPr id="32" name="PCBM4zoomed.mpg">
              <a:hlinkClick r:id="" action="ppaction://media"/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1" y="1106487"/>
              <a:ext cx="2362200" cy="2193769"/>
            </a:xfrm>
            <a:prstGeom prst="rect">
              <a:avLst/>
            </a:prstGeom>
            <a:noFill/>
            <a:ln>
              <a:noFill/>
            </a:ln>
            <a:effectLst>
              <a:softEdge rad="1778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0" name="Title 1"/>
            <p:cNvSpPr txBox="1">
              <a:spLocks/>
            </p:cNvSpPr>
            <p:nvPr/>
          </p:nvSpPr>
          <p:spPr bwMode="auto">
            <a:xfrm>
              <a:off x="5410200" y="1868487"/>
              <a:ext cx="2895600" cy="53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cs typeface="Times New Roman" charset="0"/>
                  <a:sym typeface="Wingdings" charset="0"/>
                </a:rPr>
                <a:t>FOB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cs typeface="Times New Roman" charset="0"/>
                  <a:sym typeface="Wingdings" charset="0"/>
                </a:rPr>
                <a:t>SH</a:t>
              </a:r>
            </a:p>
          </p:txBody>
        </p:sp>
        <p:sp>
          <p:nvSpPr>
            <p:cNvPr id="32791" name="Rounded Rectangle 33"/>
            <p:cNvSpPr>
              <a:spLocks noChangeArrowheads="1"/>
            </p:cNvSpPr>
            <p:nvPr/>
          </p:nvSpPr>
          <p:spPr bwMode="auto">
            <a:xfrm>
              <a:off x="5715000" y="1182687"/>
              <a:ext cx="2362200" cy="19812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cs typeface="Times New Roman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D94548-839D-F644-8BFF-06D32ED1E16E}"/>
              </a:ext>
            </a:extLst>
          </p:cNvPr>
          <p:cNvSpPr txBox="1"/>
          <p:nvPr/>
        </p:nvSpPr>
        <p:spPr>
          <a:xfrm>
            <a:off x="1811948" y="1346837"/>
            <a:ext cx="2398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Martinez, Burghardt, </a:t>
            </a:r>
          </a:p>
          <a:p>
            <a:r>
              <a:rPr lang="en-US" sz="2000" dirty="0" err="1"/>
              <a:t>Akimov</a:t>
            </a:r>
            <a:r>
              <a:rPr lang="en-US" sz="2000" dirty="0"/>
              <a:t>, </a:t>
            </a:r>
            <a:r>
              <a:rPr lang="en-US" sz="2000" dirty="0" err="1"/>
              <a:t>Elstner</a:t>
            </a:r>
            <a:r>
              <a:rPr lang="en-US" sz="2000" dirty="0"/>
              <a:t>,..... </a:t>
            </a:r>
          </a:p>
        </p:txBody>
      </p:sp>
    </p:spTree>
    <p:extLst>
      <p:ext uri="{BB962C8B-B14F-4D97-AF65-F5344CB8AC3E}">
        <p14:creationId xmlns:p14="http://schemas.microsoft.com/office/powerpoint/2010/main" val="383834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868A-6F40-AA48-A49D-7B2F050D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2087"/>
            <a:ext cx="7772400" cy="716598"/>
          </a:xfrm>
        </p:spPr>
        <p:txBody>
          <a:bodyPr/>
          <a:lstStyle/>
          <a:p>
            <a:r>
              <a:rPr lang="en-US" sz="2800" b="1" u="sng" dirty="0"/>
              <a:t>FOB-SH implemented for: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E80BE-D44A-E747-8138-893F2B0AD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70668"/>
            <a:ext cx="7772400" cy="3887787"/>
          </a:xfrm>
        </p:spPr>
        <p:txBody>
          <a:bodyPr/>
          <a:lstStyle/>
          <a:p>
            <a:r>
              <a:rPr lang="en-US" sz="2800" dirty="0"/>
              <a:t>Charge transport in molecular materials (this talk)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Exciton transport in molecular materials (upcoming VISTA talk by </a:t>
            </a:r>
            <a:r>
              <a:rPr lang="en-US" sz="2800" dirty="0" err="1"/>
              <a:t>Samuele</a:t>
            </a:r>
            <a:r>
              <a:rPr lang="en-US" sz="2800" dirty="0"/>
              <a:t> Giannini(?))  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Exciton dissociation and charge recombination at nanoscale materials interfaces (in progress) 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0F3481C-407C-E747-9C27-18798B2F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15887"/>
            <a:ext cx="1600200" cy="97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26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1"/>
          <p:cNvSpPr txBox="1">
            <a:spLocks noChangeArrowheads="1"/>
          </p:cNvSpPr>
          <p:nvPr/>
        </p:nvSpPr>
        <p:spPr bwMode="auto">
          <a:xfrm>
            <a:off x="271193" y="66106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u="sng" dirty="0">
                <a:solidFill>
                  <a:srgbClr val="000000"/>
                </a:solidFill>
              </a:rPr>
              <a:t>Charge transport in molecular materials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666B8E-C317-704F-B143-7131FFD31066}"/>
              </a:ext>
            </a:extLst>
          </p:cNvPr>
          <p:cNvSpPr txBox="1"/>
          <p:nvPr/>
        </p:nvSpPr>
        <p:spPr>
          <a:xfrm>
            <a:off x="533349" y="877887"/>
            <a:ext cx="238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DFT band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20B0F-E292-B94D-A7E8-0660E0D2F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7" y="3067094"/>
            <a:ext cx="2655564" cy="262129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22FB314-DA5E-754B-A0F9-22EC83004F07}"/>
              </a:ext>
            </a:extLst>
          </p:cNvPr>
          <p:cNvSpPr txBox="1"/>
          <p:nvPr/>
        </p:nvSpPr>
        <p:spPr>
          <a:xfrm>
            <a:off x="523189" y="5859274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narrow bands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63301F-FFF0-8B4E-8F16-6D0E9F628E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73" y="1430397"/>
            <a:ext cx="909631" cy="101954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5C5C831-AE8E-6947-B9FB-F061E68D56C4}"/>
              </a:ext>
            </a:extLst>
          </p:cNvPr>
          <p:cNvSpPr txBox="1"/>
          <p:nvPr/>
        </p:nvSpPr>
        <p:spPr>
          <a:xfrm>
            <a:off x="1242868" y="2554287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ym typeface="Wingdings" pitchFamily="2" charset="2"/>
              </a:rPr>
              <a:t>rubrene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55C52-8DE8-9E41-A3B6-14CE8E3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6" y="1440196"/>
            <a:ext cx="1338786" cy="1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9633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71354</TotalTime>
  <Words>2201</Words>
  <Application>Microsoft Office PowerPoint</Application>
  <PresentationFormat>Custom</PresentationFormat>
  <Paragraphs>490</Paragraphs>
  <Slides>52</Slides>
  <Notes>7</Notes>
  <HiddenSlides>0</HiddenSlides>
  <MMClips>0</MMClips>
  <ScaleCrop>false</ScaleCrop>
  <HeadingPairs>
    <vt:vector size="10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ＭＳ Ｐゴシック</vt:lpstr>
      <vt:lpstr>Arial</vt:lpstr>
      <vt:lpstr>Cambria Math</vt:lpstr>
      <vt:lpstr>Times New Roman</vt:lpstr>
      <vt:lpstr>Wingdings</vt:lpstr>
      <vt:lpstr>WP IconicSymbolsA</vt:lpstr>
      <vt:lpstr>Default Design</vt:lpstr>
      <vt:lpstr>!OLE_LINK1</vt:lpstr>
      <vt:lpstr>!OLE_LINK1</vt:lpstr>
      <vt:lpstr>!OLE_LINK1</vt:lpstr>
      <vt:lpstr>Equation</vt:lpstr>
      <vt:lpstr>Fragment orbital-based surface hopping (FOB-SH):  Method, Implementation, Application</vt:lpstr>
      <vt:lpstr>Content</vt:lpstr>
      <vt:lpstr>PowerPoint Presentation</vt:lpstr>
      <vt:lpstr>PowerPoint Presentation</vt:lpstr>
      <vt:lpstr>Challenge 2 (this talk): Going bigger</vt:lpstr>
      <vt:lpstr>Molecular  True Nanoscale: How?</vt:lpstr>
      <vt:lpstr>Molecular  True Nanoscale</vt:lpstr>
      <vt:lpstr>FOB-SH implemented for:</vt:lpstr>
      <vt:lpstr>PowerPoint Presentation</vt:lpstr>
      <vt:lpstr>PowerPoint Presentation</vt:lpstr>
      <vt:lpstr>PowerPoint Presentation</vt:lpstr>
      <vt:lpstr>FOB-SH for charge transport </vt:lpstr>
      <vt:lpstr>1. Fast calculation of Hole Hamiltonian</vt:lpstr>
      <vt:lpstr>PowerPoint Presentation</vt:lpstr>
      <vt:lpstr>Speed-up of 6 orders of magnitude, 20% loss of accuracy </vt:lpstr>
      <vt:lpstr>Density of states rubrene valence band</vt:lpstr>
      <vt:lpstr>2. Fast calculation of nuclear gradients</vt:lpstr>
      <vt:lpstr>3. Making surface hopping work</vt:lpstr>
      <vt:lpstr>Content</vt:lpstr>
      <vt:lpstr>Organic Single Crystals</vt:lpstr>
      <vt:lpstr>Hole transport in conductive plane at 300K  </vt:lpstr>
      <vt:lpstr>Hole transport in conductive plane at 300K</vt:lpstr>
      <vt:lpstr>Transport Mechanism from FOB-SH </vt:lpstr>
      <vt:lpstr>Transport Mechanism from FOB-SH </vt:lpstr>
      <vt:lpstr>Transport Mechanism from FOB-SH </vt:lpstr>
      <vt:lpstr>Transport Mechanism from FOB-SH </vt:lpstr>
      <vt:lpstr>PowerPoint Presentation</vt:lpstr>
      <vt:lpstr>PowerPoint Presentation</vt:lpstr>
      <vt:lpstr>PowerPoint Presentation</vt:lpstr>
      <vt:lpstr>Content</vt:lpstr>
      <vt:lpstr>1. Energy criterion for hops: Kinetic energy || NACV  Detailed balance</vt:lpstr>
      <vt:lpstr>2a Decoherence correction  Internal consistency</vt:lpstr>
      <vt:lpstr>2b Decoherence correction  convergence of mobility</vt:lpstr>
      <vt:lpstr>3. Spurious charge transfer correction (SCTC)  physical CT dynamics</vt:lpstr>
      <vt:lpstr>4. Detection of trivial crossings  physical CT dynamics</vt:lpstr>
      <vt:lpstr>Summary</vt:lpstr>
      <vt:lpstr>Outlook</vt:lpstr>
      <vt:lpstr>PowerPoint Presentation</vt:lpstr>
      <vt:lpstr>PowerPoint Presentation</vt:lpstr>
      <vt:lpstr>PowerPoint Presentation</vt:lpstr>
      <vt:lpstr>PowerPoint Presentation</vt:lpstr>
      <vt:lpstr>Fragment orbital-based surface hopping (FOB-SH)</vt:lpstr>
      <vt:lpstr>PowerPoint Presentation</vt:lpstr>
      <vt:lpstr>Density of states and IPR (new data)</vt:lpstr>
      <vt:lpstr>Detailed balance and internal consistency</vt:lpstr>
      <vt:lpstr>PowerPoint Presentation</vt:lpstr>
      <vt:lpstr>PowerPoint Presentation</vt:lpstr>
      <vt:lpstr>Convergence IPR wrt system size (new data)  </vt:lpstr>
      <vt:lpstr>Convergence 2D mobility wrt system size </vt:lpstr>
      <vt:lpstr>Convergence IPR wrt time step (new data)  </vt:lpstr>
      <vt:lpstr>Convergence 2D mobility wrt time step (new data)  </vt:lpstr>
      <vt:lpstr>PowerPoint Presentation</vt:lpstr>
    </vt:vector>
  </TitlesOfParts>
  <Company>University of Cambridge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Ab-initio Molecular Dynanics Simulation of Electrochemical Half Reactions</dc:title>
  <dc:creator>jb376</dc:creator>
  <cp:lastModifiedBy>Alexey-user</cp:lastModifiedBy>
  <cp:revision>1048</cp:revision>
  <dcterms:created xsi:type="dcterms:W3CDTF">2011-07-20T12:39:07Z</dcterms:created>
  <dcterms:modified xsi:type="dcterms:W3CDTF">2020-10-23T14:07:53Z</dcterms:modified>
</cp:coreProperties>
</file>